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04" r:id="rId2"/>
    <p:sldId id="318" r:id="rId3"/>
    <p:sldId id="309" r:id="rId4"/>
    <p:sldId id="319" r:id="rId5"/>
    <p:sldId id="310" r:id="rId6"/>
    <p:sldId id="311" r:id="rId7"/>
    <p:sldId id="312" r:id="rId8"/>
    <p:sldId id="313" r:id="rId9"/>
    <p:sldId id="314" r:id="rId10"/>
    <p:sldId id="315" r:id="rId11"/>
    <p:sldId id="316" r:id="rId12"/>
    <p:sldId id="317" r:id="rId13"/>
    <p:sldId id="320" r:id="rId14"/>
    <p:sldId id="271" r:id="rId15"/>
    <p:sldId id="266" r:id="rId16"/>
    <p:sldId id="289" r:id="rId17"/>
    <p:sldId id="267" r:id="rId18"/>
    <p:sldId id="292" r:id="rId19"/>
    <p:sldId id="273" r:id="rId20"/>
    <p:sldId id="270" r:id="rId21"/>
    <p:sldId id="259" r:id="rId22"/>
    <p:sldId id="261" r:id="rId23"/>
    <p:sldId id="262" r:id="rId24"/>
    <p:sldId id="263" r:id="rId25"/>
    <p:sldId id="264" r:id="rId26"/>
    <p:sldId id="306" r:id="rId27"/>
    <p:sldId id="274" r:id="rId28"/>
    <p:sldId id="279" r:id="rId29"/>
    <p:sldId id="281" r:id="rId30"/>
    <p:sldId id="277" r:id="rId31"/>
    <p:sldId id="278" r:id="rId32"/>
    <p:sldId id="307" r:id="rId33"/>
    <p:sldId id="283" r:id="rId34"/>
    <p:sldId id="300" r:id="rId35"/>
    <p:sldId id="302" r:id="rId36"/>
    <p:sldId id="303" r:id="rId37"/>
    <p:sldId id="308" r:id="rId38"/>
    <p:sldId id="296" r:id="rId39"/>
    <p:sldId id="294" r:id="rId40"/>
    <p:sldId id="285" r:id="rId41"/>
    <p:sldId id="286" r:id="rId42"/>
    <p:sldId id="258" r:id="rId43"/>
    <p:sldId id="32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95E7A4-B7C6-4584-8564-C370FF4CD0A4}" v="17" dt="2023-05-26T12:20:46.604"/>
    <p1510:client id="{55F32FD0-58BB-49BB-BC06-CE5A1ECE143B}" v="6" dt="2023-05-27T04:44:19.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thil Raja Chermapandian" userId="S::senthil.raja.chermapandian@ericsson.com::fc237e75-65b6-4b17-979d-9cb90e87fc3c" providerId="AD" clId="Web-{55F32FD0-58BB-49BB-BC06-CE5A1ECE143B}"/>
    <pc:docChg chg="modSld">
      <pc:chgData name="Senthil Raja Chermapandian" userId="S::senthil.raja.chermapandian@ericsson.com::fc237e75-65b6-4b17-979d-9cb90e87fc3c" providerId="AD" clId="Web-{55F32FD0-58BB-49BB-BC06-CE5A1ECE143B}" dt="2023-05-27T04:44:19.130" v="5" actId="14100"/>
      <pc:docMkLst>
        <pc:docMk/>
      </pc:docMkLst>
      <pc:sldChg chg="addSp modSp">
        <pc:chgData name="Senthil Raja Chermapandian" userId="S::senthil.raja.chermapandian@ericsson.com::fc237e75-65b6-4b17-979d-9cb90e87fc3c" providerId="AD" clId="Web-{55F32FD0-58BB-49BB-BC06-CE5A1ECE143B}" dt="2023-05-27T04:44:19.130" v="5" actId="14100"/>
        <pc:sldMkLst>
          <pc:docMk/>
          <pc:sldMk cId="3714986918" sldId="304"/>
        </pc:sldMkLst>
        <pc:picChg chg="add mod">
          <ac:chgData name="Senthil Raja Chermapandian" userId="S::senthil.raja.chermapandian@ericsson.com::fc237e75-65b6-4b17-979d-9cb90e87fc3c" providerId="AD" clId="Web-{55F32FD0-58BB-49BB-BC06-CE5A1ECE143B}" dt="2023-05-27T04:44:19.130" v="5" actId="14100"/>
          <ac:picMkLst>
            <pc:docMk/>
            <pc:sldMk cId="3714986918" sldId="304"/>
            <ac:picMk id="4" creationId="{C9339693-DD5E-B75E-0141-93315C8AACE1}"/>
          </ac:picMkLst>
        </pc:picChg>
      </pc:sldChg>
    </pc:docChg>
  </pc:docChgLst>
  <pc:docChgLst>
    <pc:chgData name="RAMAN N" userId="9b99c865-847e-425b-80c6-c4facc440082" providerId="ADAL" clId="{2495E7A4-B7C6-4584-8564-C370FF4CD0A4}"/>
    <pc:docChg chg="undo redo custSel addSld delSld modSld sldOrd">
      <pc:chgData name="RAMAN N" userId="9b99c865-847e-425b-80c6-c4facc440082" providerId="ADAL" clId="{2495E7A4-B7C6-4584-8564-C370FF4CD0A4}" dt="2023-05-26T14:38:52.906" v="2557" actId="20577"/>
      <pc:docMkLst>
        <pc:docMk/>
      </pc:docMkLst>
      <pc:sldChg chg="del">
        <pc:chgData name="RAMAN N" userId="9b99c865-847e-425b-80c6-c4facc440082" providerId="ADAL" clId="{2495E7A4-B7C6-4584-8564-C370FF4CD0A4}" dt="2023-05-26T09:41:00.552" v="215" actId="2696"/>
        <pc:sldMkLst>
          <pc:docMk/>
          <pc:sldMk cId="2087296506" sldId="257"/>
        </pc:sldMkLst>
      </pc:sldChg>
      <pc:sldChg chg="modSp add del mod">
        <pc:chgData name="RAMAN N" userId="9b99c865-847e-425b-80c6-c4facc440082" providerId="ADAL" clId="{2495E7A4-B7C6-4584-8564-C370FF4CD0A4}" dt="2023-05-26T10:03:53.584" v="285" actId="2696"/>
        <pc:sldMkLst>
          <pc:docMk/>
          <pc:sldMk cId="2985941126" sldId="258"/>
        </pc:sldMkLst>
        <pc:spChg chg="mod">
          <ac:chgData name="RAMAN N" userId="9b99c865-847e-425b-80c6-c4facc440082" providerId="ADAL" clId="{2495E7A4-B7C6-4584-8564-C370FF4CD0A4}" dt="2023-05-26T09:54:37.881" v="227" actId="20577"/>
          <ac:spMkLst>
            <pc:docMk/>
            <pc:sldMk cId="2985941126" sldId="258"/>
            <ac:spMk id="2" creationId="{2617177E-EB0C-9B69-193A-5AE4F309470A}"/>
          </ac:spMkLst>
        </pc:spChg>
      </pc:sldChg>
      <pc:sldChg chg="addSp del delDesignElem">
        <pc:chgData name="RAMAN N" userId="9b99c865-847e-425b-80c6-c4facc440082" providerId="ADAL" clId="{2495E7A4-B7C6-4584-8564-C370FF4CD0A4}" dt="2023-05-26T10:03:52.492" v="284"/>
        <pc:sldMkLst>
          <pc:docMk/>
          <pc:sldMk cId="4269245803" sldId="258"/>
        </pc:sldMkLst>
        <pc:spChg chg="add">
          <ac:chgData name="RAMAN N" userId="9b99c865-847e-425b-80c6-c4facc440082" providerId="ADAL" clId="{2495E7A4-B7C6-4584-8564-C370FF4CD0A4}" dt="2023-05-26T10:03:52.492" v="284"/>
          <ac:spMkLst>
            <pc:docMk/>
            <pc:sldMk cId="4269245803" sldId="258"/>
            <ac:spMk id="65" creationId="{100EDD19-6802-4EC3-95CE-CFFAB042CFD6}"/>
          </ac:spMkLst>
        </pc:spChg>
        <pc:spChg chg="add">
          <ac:chgData name="RAMAN N" userId="9b99c865-847e-425b-80c6-c4facc440082" providerId="ADAL" clId="{2495E7A4-B7C6-4584-8564-C370FF4CD0A4}" dt="2023-05-26T10:03:52.492" v="284"/>
          <ac:spMkLst>
            <pc:docMk/>
            <pc:sldMk cId="4269245803" sldId="258"/>
            <ac:spMk id="67" creationId="{DB17E863-922E-4C26-BD64-E8FD41D28661}"/>
          </ac:spMkLst>
        </pc:spChg>
      </pc:sldChg>
      <pc:sldChg chg="modSp mod">
        <pc:chgData name="RAMAN N" userId="9b99c865-847e-425b-80c6-c4facc440082" providerId="ADAL" clId="{2495E7A4-B7C6-4584-8564-C370FF4CD0A4}" dt="2023-05-26T12:36:19.356" v="1355" actId="20577"/>
        <pc:sldMkLst>
          <pc:docMk/>
          <pc:sldMk cId="3311177178" sldId="259"/>
        </pc:sldMkLst>
        <pc:spChg chg="mod">
          <ac:chgData name="RAMAN N" userId="9b99c865-847e-425b-80c6-c4facc440082" providerId="ADAL" clId="{2495E7A4-B7C6-4584-8564-C370FF4CD0A4}" dt="2023-05-26T12:36:19.356" v="1355" actId="20577"/>
          <ac:spMkLst>
            <pc:docMk/>
            <pc:sldMk cId="3311177178" sldId="259"/>
            <ac:spMk id="6" creationId="{A892ACD0-3EAD-BA18-D9B0-05182BEA3719}"/>
          </ac:spMkLst>
        </pc:spChg>
      </pc:sldChg>
      <pc:sldChg chg="modSp mod">
        <pc:chgData name="RAMAN N" userId="9b99c865-847e-425b-80c6-c4facc440082" providerId="ADAL" clId="{2495E7A4-B7C6-4584-8564-C370FF4CD0A4}" dt="2023-05-26T12:39:25.690" v="1360" actId="20577"/>
        <pc:sldMkLst>
          <pc:docMk/>
          <pc:sldMk cId="1140287301" sldId="262"/>
        </pc:sldMkLst>
        <pc:spChg chg="mod">
          <ac:chgData name="RAMAN N" userId="9b99c865-847e-425b-80c6-c4facc440082" providerId="ADAL" clId="{2495E7A4-B7C6-4584-8564-C370FF4CD0A4}" dt="2023-05-26T12:39:25.690" v="1360" actId="20577"/>
          <ac:spMkLst>
            <pc:docMk/>
            <pc:sldMk cId="1140287301" sldId="262"/>
            <ac:spMk id="5" creationId="{96229C9A-D626-4C82-5A69-5F26BF0BCF71}"/>
          </ac:spMkLst>
        </pc:spChg>
      </pc:sldChg>
      <pc:sldChg chg="modSp mod">
        <pc:chgData name="RAMAN N" userId="9b99c865-847e-425b-80c6-c4facc440082" providerId="ADAL" clId="{2495E7A4-B7C6-4584-8564-C370FF4CD0A4}" dt="2023-05-26T13:05:34.825" v="2022" actId="20577"/>
        <pc:sldMkLst>
          <pc:docMk/>
          <pc:sldMk cId="3181045283" sldId="263"/>
        </pc:sldMkLst>
        <pc:spChg chg="mod">
          <ac:chgData name="RAMAN N" userId="9b99c865-847e-425b-80c6-c4facc440082" providerId="ADAL" clId="{2495E7A4-B7C6-4584-8564-C370FF4CD0A4}" dt="2023-05-26T13:05:34.825" v="2022" actId="20577"/>
          <ac:spMkLst>
            <pc:docMk/>
            <pc:sldMk cId="3181045283" sldId="263"/>
            <ac:spMk id="8" creationId="{79969C7A-937E-EE85-91AD-196009290AD3}"/>
          </ac:spMkLst>
        </pc:spChg>
      </pc:sldChg>
      <pc:sldChg chg="modSp mod">
        <pc:chgData name="RAMAN N" userId="9b99c865-847e-425b-80c6-c4facc440082" providerId="ADAL" clId="{2495E7A4-B7C6-4584-8564-C370FF4CD0A4}" dt="2023-05-26T13:23:19.508" v="2553" actId="20577"/>
        <pc:sldMkLst>
          <pc:docMk/>
          <pc:sldMk cId="931605897" sldId="264"/>
        </pc:sldMkLst>
        <pc:spChg chg="mod">
          <ac:chgData name="RAMAN N" userId="9b99c865-847e-425b-80c6-c4facc440082" providerId="ADAL" clId="{2495E7A4-B7C6-4584-8564-C370FF4CD0A4}" dt="2023-05-26T13:23:19.508" v="2553" actId="20577"/>
          <ac:spMkLst>
            <pc:docMk/>
            <pc:sldMk cId="931605897" sldId="264"/>
            <ac:spMk id="3" creationId="{E524ADFC-E7AF-69F3-5CA5-B44D5B1CDA14}"/>
          </ac:spMkLst>
        </pc:spChg>
      </pc:sldChg>
      <pc:sldChg chg="modSp mod ord">
        <pc:chgData name="RAMAN N" userId="9b99c865-847e-425b-80c6-c4facc440082" providerId="ADAL" clId="{2495E7A4-B7C6-4584-8564-C370FF4CD0A4}" dt="2023-05-26T12:25:49.736" v="967" actId="20577"/>
        <pc:sldMkLst>
          <pc:docMk/>
          <pc:sldMk cId="1948905971" sldId="266"/>
        </pc:sldMkLst>
        <pc:spChg chg="mod">
          <ac:chgData name="RAMAN N" userId="9b99c865-847e-425b-80c6-c4facc440082" providerId="ADAL" clId="{2495E7A4-B7C6-4584-8564-C370FF4CD0A4}" dt="2023-05-26T12:25:49.736" v="967" actId="20577"/>
          <ac:spMkLst>
            <pc:docMk/>
            <pc:sldMk cId="1948905971" sldId="266"/>
            <ac:spMk id="3" creationId="{C4E33476-D649-A358-217C-DA639F999B19}"/>
          </ac:spMkLst>
        </pc:spChg>
      </pc:sldChg>
      <pc:sldChg chg="addSp modSp mod">
        <pc:chgData name="RAMAN N" userId="9b99c865-847e-425b-80c6-c4facc440082" providerId="ADAL" clId="{2495E7A4-B7C6-4584-8564-C370FF4CD0A4}" dt="2023-05-26T07:01:38.076" v="127" actId="1076"/>
        <pc:sldMkLst>
          <pc:docMk/>
          <pc:sldMk cId="3019814069" sldId="270"/>
        </pc:sldMkLst>
        <pc:spChg chg="add mod">
          <ac:chgData name="RAMAN N" userId="9b99c865-847e-425b-80c6-c4facc440082" providerId="ADAL" clId="{2495E7A4-B7C6-4584-8564-C370FF4CD0A4}" dt="2023-05-26T07:01:38.076" v="127" actId="1076"/>
          <ac:spMkLst>
            <pc:docMk/>
            <pc:sldMk cId="3019814069" sldId="270"/>
            <ac:spMk id="3" creationId="{8106DA70-B1B3-F852-F806-DA7BDC5E9EF3}"/>
          </ac:spMkLst>
        </pc:spChg>
        <pc:picChg chg="mod">
          <ac:chgData name="RAMAN N" userId="9b99c865-847e-425b-80c6-c4facc440082" providerId="ADAL" clId="{2495E7A4-B7C6-4584-8564-C370FF4CD0A4}" dt="2023-05-26T07:01:34.599" v="126" actId="1076"/>
          <ac:picMkLst>
            <pc:docMk/>
            <pc:sldMk cId="3019814069" sldId="270"/>
            <ac:picMk id="6" creationId="{3CC4FBD6-3A27-92BF-98CA-4D11E1DEC9C7}"/>
          </ac:picMkLst>
        </pc:picChg>
      </pc:sldChg>
      <pc:sldChg chg="addSp delSp modSp mod">
        <pc:chgData name="RAMAN N" userId="9b99c865-847e-425b-80c6-c4facc440082" providerId="ADAL" clId="{2495E7A4-B7C6-4584-8564-C370FF4CD0A4}" dt="2023-05-26T12:55:11.903" v="1990" actId="27636"/>
        <pc:sldMkLst>
          <pc:docMk/>
          <pc:sldMk cId="1527086533" sldId="271"/>
        </pc:sldMkLst>
        <pc:spChg chg="mod">
          <ac:chgData name="RAMAN N" userId="9b99c865-847e-425b-80c6-c4facc440082" providerId="ADAL" clId="{2495E7A4-B7C6-4584-8564-C370FF4CD0A4}" dt="2023-05-26T12:24:33.278" v="955" actId="26606"/>
          <ac:spMkLst>
            <pc:docMk/>
            <pc:sldMk cId="1527086533" sldId="271"/>
            <ac:spMk id="2" creationId="{CAFBC95D-AF47-AEF7-0132-641ED5AF4557}"/>
          </ac:spMkLst>
        </pc:spChg>
        <pc:spChg chg="add mod">
          <ac:chgData name="RAMAN N" userId="9b99c865-847e-425b-80c6-c4facc440082" providerId="ADAL" clId="{2495E7A4-B7C6-4584-8564-C370FF4CD0A4}" dt="2023-05-26T12:24:58.586" v="958" actId="1076"/>
          <ac:spMkLst>
            <pc:docMk/>
            <pc:sldMk cId="1527086533" sldId="271"/>
            <ac:spMk id="3" creationId="{59D897D1-C297-2549-7BA5-3B4E28C526E4}"/>
          </ac:spMkLst>
        </pc:spChg>
        <pc:spChg chg="add del mod">
          <ac:chgData name="RAMAN N" userId="9b99c865-847e-425b-80c6-c4facc440082" providerId="ADAL" clId="{2495E7A4-B7C6-4584-8564-C370FF4CD0A4}" dt="2023-05-26T12:20:34.911" v="544"/>
          <ac:spMkLst>
            <pc:docMk/>
            <pc:sldMk cId="1527086533" sldId="271"/>
            <ac:spMk id="4" creationId="{4637E6BA-D676-A769-3984-1B500616CFF5}"/>
          </ac:spMkLst>
        </pc:spChg>
        <pc:spChg chg="add mod ord">
          <ac:chgData name="RAMAN N" userId="9b99c865-847e-425b-80c6-c4facc440082" providerId="ADAL" clId="{2495E7A4-B7C6-4584-8564-C370FF4CD0A4}" dt="2023-05-26T12:55:11.903" v="1990" actId="27636"/>
          <ac:spMkLst>
            <pc:docMk/>
            <pc:sldMk cId="1527086533" sldId="271"/>
            <ac:spMk id="5" creationId="{4D56DF69-6E31-41E6-C56F-EDD5BE231047}"/>
          </ac:spMkLst>
        </pc:spChg>
        <pc:spChg chg="del">
          <ac:chgData name="RAMAN N" userId="9b99c865-847e-425b-80c6-c4facc440082" providerId="ADAL" clId="{2495E7A4-B7C6-4584-8564-C370FF4CD0A4}" dt="2023-05-26T12:24:33.278" v="955" actId="26606"/>
          <ac:spMkLst>
            <pc:docMk/>
            <pc:sldMk cId="1527086533" sldId="271"/>
            <ac:spMk id="8" creationId="{100EDD19-6802-4EC3-95CE-CFFAB042CFD6}"/>
          </ac:spMkLst>
        </pc:spChg>
        <pc:spChg chg="del">
          <ac:chgData name="RAMAN N" userId="9b99c865-847e-425b-80c6-c4facc440082" providerId="ADAL" clId="{2495E7A4-B7C6-4584-8564-C370FF4CD0A4}" dt="2023-05-26T12:24:33.278" v="955" actId="26606"/>
          <ac:spMkLst>
            <pc:docMk/>
            <pc:sldMk cId="1527086533" sldId="271"/>
            <ac:spMk id="10" creationId="{DB17E863-922E-4C26-BD64-E8FD41D28661}"/>
          </ac:spMkLst>
        </pc:spChg>
        <pc:spChg chg="add">
          <ac:chgData name="RAMAN N" userId="9b99c865-847e-425b-80c6-c4facc440082" providerId="ADAL" clId="{2495E7A4-B7C6-4584-8564-C370FF4CD0A4}" dt="2023-05-26T12:24:33.278" v="955" actId="26606"/>
          <ac:spMkLst>
            <pc:docMk/>
            <pc:sldMk cId="1527086533" sldId="271"/>
            <ac:spMk id="15" creationId="{2B97F24A-32CE-4C1C-A50D-3016B394DCFB}"/>
          </ac:spMkLst>
        </pc:spChg>
        <pc:spChg chg="add">
          <ac:chgData name="RAMAN N" userId="9b99c865-847e-425b-80c6-c4facc440082" providerId="ADAL" clId="{2495E7A4-B7C6-4584-8564-C370FF4CD0A4}" dt="2023-05-26T12:24:33.278" v="955" actId="26606"/>
          <ac:spMkLst>
            <pc:docMk/>
            <pc:sldMk cId="1527086533" sldId="271"/>
            <ac:spMk id="17" creationId="{CD8B4F24-440B-49E9-B85D-733523DC064B}"/>
          </ac:spMkLst>
        </pc:spChg>
        <pc:picChg chg="mod">
          <ac:chgData name="RAMAN N" userId="9b99c865-847e-425b-80c6-c4facc440082" providerId="ADAL" clId="{2495E7A4-B7C6-4584-8564-C370FF4CD0A4}" dt="2023-05-26T12:24:33.278" v="955" actId="26606"/>
          <ac:picMkLst>
            <pc:docMk/>
            <pc:sldMk cId="1527086533" sldId="271"/>
            <ac:picMk id="6" creationId="{30A5219C-F25F-936B-AD23-8D26572FD199}"/>
          </ac:picMkLst>
        </pc:picChg>
      </pc:sldChg>
      <pc:sldChg chg="addSp modSp mod">
        <pc:chgData name="RAMAN N" userId="9b99c865-847e-425b-80c6-c4facc440082" providerId="ADAL" clId="{2495E7A4-B7C6-4584-8564-C370FF4CD0A4}" dt="2023-05-26T07:00:28.924" v="108" actId="14100"/>
        <pc:sldMkLst>
          <pc:docMk/>
          <pc:sldMk cId="2743603856" sldId="273"/>
        </pc:sldMkLst>
        <pc:spChg chg="add mod">
          <ac:chgData name="RAMAN N" userId="9b99c865-847e-425b-80c6-c4facc440082" providerId="ADAL" clId="{2495E7A4-B7C6-4584-8564-C370FF4CD0A4}" dt="2023-05-26T07:00:28.924" v="108" actId="14100"/>
          <ac:spMkLst>
            <pc:docMk/>
            <pc:sldMk cId="2743603856" sldId="273"/>
            <ac:spMk id="3" creationId="{2A13C243-91A9-DDB0-5D07-583D02AEE218}"/>
          </ac:spMkLst>
        </pc:spChg>
      </pc:sldChg>
      <pc:sldChg chg="del">
        <pc:chgData name="RAMAN N" userId="9b99c865-847e-425b-80c6-c4facc440082" providerId="ADAL" clId="{2495E7A4-B7C6-4584-8564-C370FF4CD0A4}" dt="2023-05-26T06:25:41.938" v="31" actId="2696"/>
        <pc:sldMkLst>
          <pc:docMk/>
          <pc:sldMk cId="3376076849" sldId="284"/>
        </pc:sldMkLst>
      </pc:sldChg>
      <pc:sldChg chg="modSp add del mod">
        <pc:chgData name="RAMAN N" userId="9b99c865-847e-425b-80c6-c4facc440082" providerId="ADAL" clId="{2495E7A4-B7C6-4584-8564-C370FF4CD0A4}" dt="2023-05-26T10:03:53.584" v="285" actId="2696"/>
        <pc:sldMkLst>
          <pc:docMk/>
          <pc:sldMk cId="955582217" sldId="285"/>
        </pc:sldMkLst>
        <pc:spChg chg="mod">
          <ac:chgData name="RAMAN N" userId="9b99c865-847e-425b-80c6-c4facc440082" providerId="ADAL" clId="{2495E7A4-B7C6-4584-8564-C370FF4CD0A4}" dt="2023-05-26T06:26:06.771" v="39" actId="403"/>
          <ac:spMkLst>
            <pc:docMk/>
            <pc:sldMk cId="955582217" sldId="285"/>
            <ac:spMk id="2" creationId="{12451D85-DF30-B0E0-E2EE-FB4D51B9319C}"/>
          </ac:spMkLst>
        </pc:spChg>
        <pc:spChg chg="mod">
          <ac:chgData name="RAMAN N" userId="9b99c865-847e-425b-80c6-c4facc440082" providerId="ADAL" clId="{2495E7A4-B7C6-4584-8564-C370FF4CD0A4}" dt="2023-05-26T09:54:00.610" v="220" actId="114"/>
          <ac:spMkLst>
            <pc:docMk/>
            <pc:sldMk cId="955582217" sldId="285"/>
            <ac:spMk id="3" creationId="{E524ADFC-E7AF-69F3-5CA5-B44D5B1CDA14}"/>
          </ac:spMkLst>
        </pc:spChg>
      </pc:sldChg>
      <pc:sldChg chg="addSp del delDesignElem">
        <pc:chgData name="RAMAN N" userId="9b99c865-847e-425b-80c6-c4facc440082" providerId="ADAL" clId="{2495E7A4-B7C6-4584-8564-C370FF4CD0A4}" dt="2023-05-26T10:03:52.492" v="284"/>
        <pc:sldMkLst>
          <pc:docMk/>
          <pc:sldMk cId="3900282165" sldId="285"/>
        </pc:sldMkLst>
        <pc:spChg chg="add">
          <ac:chgData name="RAMAN N" userId="9b99c865-847e-425b-80c6-c4facc440082" providerId="ADAL" clId="{2495E7A4-B7C6-4584-8564-C370FF4CD0A4}" dt="2023-05-26T10:03:52.492" v="284"/>
          <ac:spMkLst>
            <pc:docMk/>
            <pc:sldMk cId="3900282165" sldId="285"/>
            <ac:spMk id="8" creationId="{100EDD19-6802-4EC3-95CE-CFFAB042CFD6}"/>
          </ac:spMkLst>
        </pc:spChg>
        <pc:spChg chg="add">
          <ac:chgData name="RAMAN N" userId="9b99c865-847e-425b-80c6-c4facc440082" providerId="ADAL" clId="{2495E7A4-B7C6-4584-8564-C370FF4CD0A4}" dt="2023-05-26T10:03:52.492" v="284"/>
          <ac:spMkLst>
            <pc:docMk/>
            <pc:sldMk cId="3900282165" sldId="285"/>
            <ac:spMk id="10" creationId="{DB17E863-922E-4C26-BD64-E8FD41D28661}"/>
          </ac:spMkLst>
        </pc:spChg>
      </pc:sldChg>
      <pc:sldChg chg="addSp del delDesignElem">
        <pc:chgData name="RAMAN N" userId="9b99c865-847e-425b-80c6-c4facc440082" providerId="ADAL" clId="{2495E7A4-B7C6-4584-8564-C370FF4CD0A4}" dt="2023-05-26T10:03:52.492" v="284"/>
        <pc:sldMkLst>
          <pc:docMk/>
          <pc:sldMk cId="2477378723" sldId="286"/>
        </pc:sldMkLst>
        <pc:spChg chg="add">
          <ac:chgData name="RAMAN N" userId="9b99c865-847e-425b-80c6-c4facc440082" providerId="ADAL" clId="{2495E7A4-B7C6-4584-8564-C370FF4CD0A4}" dt="2023-05-26T10:03:52.492" v="284"/>
          <ac:spMkLst>
            <pc:docMk/>
            <pc:sldMk cId="2477378723" sldId="286"/>
            <ac:spMk id="16" creationId="{53B475F8-50AE-46A0-9943-B2B63183D50C}"/>
          </ac:spMkLst>
        </pc:spChg>
        <pc:spChg chg="add">
          <ac:chgData name="RAMAN N" userId="9b99c865-847e-425b-80c6-c4facc440082" providerId="ADAL" clId="{2495E7A4-B7C6-4584-8564-C370FF4CD0A4}" dt="2023-05-26T10:03:52.492" v="284"/>
          <ac:spMkLst>
            <pc:docMk/>
            <pc:sldMk cId="2477378723" sldId="286"/>
            <ac:spMk id="18" creationId="{75F6FDB4-2351-48C2-A863-2364A02343C0}"/>
          </ac:spMkLst>
        </pc:spChg>
      </pc:sldChg>
      <pc:sldChg chg="addSp modSp add del mod">
        <pc:chgData name="RAMAN N" userId="9b99c865-847e-425b-80c6-c4facc440082" providerId="ADAL" clId="{2495E7A4-B7C6-4584-8564-C370FF4CD0A4}" dt="2023-05-26T10:03:53.584" v="285" actId="2696"/>
        <pc:sldMkLst>
          <pc:docMk/>
          <pc:sldMk cId="3721786480" sldId="286"/>
        </pc:sldMkLst>
        <pc:spChg chg="mod">
          <ac:chgData name="RAMAN N" userId="9b99c865-847e-425b-80c6-c4facc440082" providerId="ADAL" clId="{2495E7A4-B7C6-4584-8564-C370FF4CD0A4}" dt="2023-05-26T06:26:20.611" v="42" actId="20577"/>
          <ac:spMkLst>
            <pc:docMk/>
            <pc:sldMk cId="3721786480" sldId="286"/>
            <ac:spMk id="2" creationId="{12451D85-DF30-B0E0-E2EE-FB4D51B9319C}"/>
          </ac:spMkLst>
        </pc:spChg>
        <pc:spChg chg="mod">
          <ac:chgData name="RAMAN N" userId="9b99c865-847e-425b-80c6-c4facc440082" providerId="ADAL" clId="{2495E7A4-B7C6-4584-8564-C370FF4CD0A4}" dt="2023-05-26T06:26:40.540" v="51" actId="20577"/>
          <ac:spMkLst>
            <pc:docMk/>
            <pc:sldMk cId="3721786480" sldId="286"/>
            <ac:spMk id="3" creationId="{E524ADFC-E7AF-69F3-5CA5-B44D5B1CDA14}"/>
          </ac:spMkLst>
        </pc:spChg>
        <pc:spChg chg="add mod">
          <ac:chgData name="RAMAN N" userId="9b99c865-847e-425b-80c6-c4facc440082" providerId="ADAL" clId="{2495E7A4-B7C6-4584-8564-C370FF4CD0A4}" dt="2023-05-26T07:02:55.735" v="144" actId="14100"/>
          <ac:spMkLst>
            <pc:docMk/>
            <pc:sldMk cId="3721786480" sldId="286"/>
            <ac:spMk id="4" creationId="{F6D0DAF6-0AE1-9C6E-E2A9-B8C63D5B8B9F}"/>
          </ac:spMkLst>
        </pc:spChg>
      </pc:sldChg>
      <pc:sldChg chg="modSp mod">
        <pc:chgData name="RAMAN N" userId="9b99c865-847e-425b-80c6-c4facc440082" providerId="ADAL" clId="{2495E7A4-B7C6-4584-8564-C370FF4CD0A4}" dt="2023-05-26T14:38:52.906" v="2557" actId="20577"/>
        <pc:sldMkLst>
          <pc:docMk/>
          <pc:sldMk cId="2174256024" sldId="289"/>
        </pc:sldMkLst>
        <pc:spChg chg="mod">
          <ac:chgData name="RAMAN N" userId="9b99c865-847e-425b-80c6-c4facc440082" providerId="ADAL" clId="{2495E7A4-B7C6-4584-8564-C370FF4CD0A4}" dt="2023-05-26T14:38:52.906" v="2557" actId="20577"/>
          <ac:spMkLst>
            <pc:docMk/>
            <pc:sldMk cId="2174256024" sldId="289"/>
            <ac:spMk id="3" creationId="{C4E33476-D649-A358-217C-DA639F999B19}"/>
          </ac:spMkLst>
        </pc:spChg>
      </pc:sldChg>
      <pc:sldChg chg="del">
        <pc:chgData name="RAMAN N" userId="9b99c865-847e-425b-80c6-c4facc440082" providerId="ADAL" clId="{2495E7A4-B7C6-4584-8564-C370FF4CD0A4}" dt="2023-05-26T06:25:38.289" v="30" actId="2696"/>
        <pc:sldMkLst>
          <pc:docMk/>
          <pc:sldMk cId="3473896662" sldId="293"/>
        </pc:sldMkLst>
      </pc:sldChg>
      <pc:sldChg chg="addSp del delDesignElem">
        <pc:chgData name="RAMAN N" userId="9b99c865-847e-425b-80c6-c4facc440082" providerId="ADAL" clId="{2495E7A4-B7C6-4584-8564-C370FF4CD0A4}" dt="2023-05-26T10:03:52.492" v="284"/>
        <pc:sldMkLst>
          <pc:docMk/>
          <pc:sldMk cId="2755526356" sldId="294"/>
        </pc:sldMkLst>
        <pc:spChg chg="add">
          <ac:chgData name="RAMAN N" userId="9b99c865-847e-425b-80c6-c4facc440082" providerId="ADAL" clId="{2495E7A4-B7C6-4584-8564-C370FF4CD0A4}" dt="2023-05-26T10:03:52.492" v="284"/>
          <ac:spMkLst>
            <pc:docMk/>
            <pc:sldMk cId="2755526356" sldId="294"/>
            <ac:spMk id="8" creationId="{100EDD19-6802-4EC3-95CE-CFFAB042CFD6}"/>
          </ac:spMkLst>
        </pc:spChg>
        <pc:spChg chg="add">
          <ac:chgData name="RAMAN N" userId="9b99c865-847e-425b-80c6-c4facc440082" providerId="ADAL" clId="{2495E7A4-B7C6-4584-8564-C370FF4CD0A4}" dt="2023-05-26T10:03:52.492" v="284"/>
          <ac:spMkLst>
            <pc:docMk/>
            <pc:sldMk cId="2755526356" sldId="294"/>
            <ac:spMk id="10" creationId="{DB17E863-922E-4C26-BD64-E8FD41D28661}"/>
          </ac:spMkLst>
        </pc:spChg>
      </pc:sldChg>
      <pc:sldChg chg="modSp add del mod">
        <pc:chgData name="RAMAN N" userId="9b99c865-847e-425b-80c6-c4facc440082" providerId="ADAL" clId="{2495E7A4-B7C6-4584-8564-C370FF4CD0A4}" dt="2023-05-26T10:03:53.584" v="285" actId="2696"/>
        <pc:sldMkLst>
          <pc:docMk/>
          <pc:sldMk cId="3979206317" sldId="294"/>
        </pc:sldMkLst>
        <pc:graphicFrameChg chg="modGraphic">
          <ac:chgData name="RAMAN N" userId="9b99c865-847e-425b-80c6-c4facc440082" providerId="ADAL" clId="{2495E7A4-B7C6-4584-8564-C370FF4CD0A4}" dt="2023-05-26T06:24:08.310" v="5" actId="207"/>
          <ac:graphicFrameMkLst>
            <pc:docMk/>
            <pc:sldMk cId="3979206317" sldId="294"/>
            <ac:graphicFrameMk id="12" creationId="{CDF04FB4-EF6D-1447-365A-A70EB800FAC0}"/>
          </ac:graphicFrameMkLst>
        </pc:graphicFrameChg>
      </pc:sldChg>
      <pc:sldChg chg="modSp add del mod">
        <pc:chgData name="RAMAN N" userId="9b99c865-847e-425b-80c6-c4facc440082" providerId="ADAL" clId="{2495E7A4-B7C6-4584-8564-C370FF4CD0A4}" dt="2023-05-26T10:04:14.103" v="287" actId="2696"/>
        <pc:sldMkLst>
          <pc:docMk/>
          <pc:sldMk cId="2798680605" sldId="296"/>
        </pc:sldMkLst>
        <pc:spChg chg="mod">
          <ac:chgData name="RAMAN N" userId="9b99c865-847e-425b-80c6-c4facc440082" providerId="ADAL" clId="{2495E7A4-B7C6-4584-8564-C370FF4CD0A4}" dt="2023-05-26T06:27:31.163" v="60" actId="20577"/>
          <ac:spMkLst>
            <pc:docMk/>
            <pc:sldMk cId="2798680605" sldId="296"/>
            <ac:spMk id="3" creationId="{E524ADFC-E7AF-69F3-5CA5-B44D5B1CDA14}"/>
          </ac:spMkLst>
        </pc:spChg>
      </pc:sldChg>
      <pc:sldChg chg="addSp del delDesignElem">
        <pc:chgData name="RAMAN N" userId="9b99c865-847e-425b-80c6-c4facc440082" providerId="ADAL" clId="{2495E7A4-B7C6-4584-8564-C370FF4CD0A4}" dt="2023-05-26T10:03:52.492" v="284"/>
        <pc:sldMkLst>
          <pc:docMk/>
          <pc:sldMk cId="4086004823" sldId="296"/>
        </pc:sldMkLst>
        <pc:spChg chg="add">
          <ac:chgData name="RAMAN N" userId="9b99c865-847e-425b-80c6-c4facc440082" providerId="ADAL" clId="{2495E7A4-B7C6-4584-8564-C370FF4CD0A4}" dt="2023-05-26T10:03:52.492" v="284"/>
          <ac:spMkLst>
            <pc:docMk/>
            <pc:sldMk cId="4086004823" sldId="296"/>
            <ac:spMk id="8" creationId="{100EDD19-6802-4EC3-95CE-CFFAB042CFD6}"/>
          </ac:spMkLst>
        </pc:spChg>
        <pc:spChg chg="add">
          <ac:chgData name="RAMAN N" userId="9b99c865-847e-425b-80c6-c4facc440082" providerId="ADAL" clId="{2495E7A4-B7C6-4584-8564-C370FF4CD0A4}" dt="2023-05-26T10:03:52.492" v="284"/>
          <ac:spMkLst>
            <pc:docMk/>
            <pc:sldMk cId="4086004823" sldId="296"/>
            <ac:spMk id="10" creationId="{DB17E863-922E-4C26-BD64-E8FD41D28661}"/>
          </ac:spMkLst>
        </pc:spChg>
      </pc:sldChg>
      <pc:sldChg chg="del">
        <pc:chgData name="RAMAN N" userId="9b99c865-847e-425b-80c6-c4facc440082" providerId="ADAL" clId="{2495E7A4-B7C6-4584-8564-C370FF4CD0A4}" dt="2023-05-26T09:53:09.305" v="218" actId="2696"/>
        <pc:sldMkLst>
          <pc:docMk/>
          <pc:sldMk cId="1659997097" sldId="298"/>
        </pc:sldMkLst>
      </pc:sldChg>
      <pc:sldChg chg="modSp del mod">
        <pc:chgData name="RAMAN N" userId="9b99c865-847e-425b-80c6-c4facc440082" providerId="ADAL" clId="{2495E7A4-B7C6-4584-8564-C370FF4CD0A4}" dt="2023-05-26T06:20:46.261" v="1" actId="2696"/>
        <pc:sldMkLst>
          <pc:docMk/>
          <pc:sldMk cId="3352027963" sldId="299"/>
        </pc:sldMkLst>
        <pc:spChg chg="mod">
          <ac:chgData name="RAMAN N" userId="9b99c865-847e-425b-80c6-c4facc440082" providerId="ADAL" clId="{2495E7A4-B7C6-4584-8564-C370FF4CD0A4}" dt="2023-05-26T06:20:08.605" v="0" actId="20577"/>
          <ac:spMkLst>
            <pc:docMk/>
            <pc:sldMk cId="3352027963" sldId="299"/>
            <ac:spMk id="3" creationId="{E524ADFC-E7AF-69F3-5CA5-B44D5B1CDA14}"/>
          </ac:spMkLst>
        </pc:spChg>
      </pc:sldChg>
      <pc:sldChg chg="modSp mod">
        <pc:chgData name="RAMAN N" userId="9b99c865-847e-425b-80c6-c4facc440082" providerId="ADAL" clId="{2495E7A4-B7C6-4584-8564-C370FF4CD0A4}" dt="2023-05-26T09:35:58.149" v="214" actId="20577"/>
        <pc:sldMkLst>
          <pc:docMk/>
          <pc:sldMk cId="3719422670" sldId="309"/>
        </pc:sldMkLst>
        <pc:spChg chg="mod">
          <ac:chgData name="RAMAN N" userId="9b99c865-847e-425b-80c6-c4facc440082" providerId="ADAL" clId="{2495E7A4-B7C6-4584-8564-C370FF4CD0A4}" dt="2023-05-26T09:35:58.149" v="214" actId="20577"/>
          <ac:spMkLst>
            <pc:docMk/>
            <pc:sldMk cId="3719422670" sldId="309"/>
            <ac:spMk id="11" creationId="{D01E85F5-04D4-3829-9B22-09E4F2AEF415}"/>
          </ac:spMkLst>
        </pc:spChg>
      </pc:sldChg>
      <pc:sldChg chg="modSp mod">
        <pc:chgData name="RAMAN N" userId="9b99c865-847e-425b-80c6-c4facc440082" providerId="ADAL" clId="{2495E7A4-B7C6-4584-8564-C370FF4CD0A4}" dt="2023-05-26T09:58:57.586" v="249" actId="20577"/>
        <pc:sldMkLst>
          <pc:docMk/>
          <pc:sldMk cId="4137650107" sldId="318"/>
        </pc:sldMkLst>
        <pc:spChg chg="mod">
          <ac:chgData name="RAMAN N" userId="9b99c865-847e-425b-80c6-c4facc440082" providerId="ADAL" clId="{2495E7A4-B7C6-4584-8564-C370FF4CD0A4}" dt="2023-05-26T09:58:57.586" v="249" actId="20577"/>
          <ac:spMkLst>
            <pc:docMk/>
            <pc:sldMk cId="4137650107" sldId="318"/>
            <ac:spMk id="9" creationId="{FDB379EE-5E29-F225-6AC3-46ED8FC3F644}"/>
          </ac:spMkLst>
        </pc:spChg>
      </pc:sldChg>
      <pc:sldChg chg="modSp new del mod">
        <pc:chgData name="RAMAN N" userId="9b99c865-847e-425b-80c6-c4facc440082" providerId="ADAL" clId="{2495E7A4-B7C6-4584-8564-C370FF4CD0A4}" dt="2023-05-26T10:01:36.717" v="259" actId="2696"/>
        <pc:sldMkLst>
          <pc:docMk/>
          <pc:sldMk cId="74596019" sldId="321"/>
        </pc:sldMkLst>
        <pc:spChg chg="mod">
          <ac:chgData name="RAMAN N" userId="9b99c865-847e-425b-80c6-c4facc440082" providerId="ADAL" clId="{2495E7A4-B7C6-4584-8564-C370FF4CD0A4}" dt="2023-05-26T10:01:26.038" v="258" actId="20577"/>
          <ac:spMkLst>
            <pc:docMk/>
            <pc:sldMk cId="74596019" sldId="321"/>
            <ac:spMk id="2" creationId="{DA31C1C7-2A1E-7460-C895-714D38BBDF10}"/>
          </ac:spMkLst>
        </pc:spChg>
      </pc:sldChg>
      <pc:sldChg chg="addSp del delDesignElem">
        <pc:chgData name="RAMAN N" userId="9b99c865-847e-425b-80c6-c4facc440082" providerId="ADAL" clId="{2495E7A4-B7C6-4584-8564-C370FF4CD0A4}" dt="2023-05-26T10:03:52.492" v="284"/>
        <pc:sldMkLst>
          <pc:docMk/>
          <pc:sldMk cId="416788090" sldId="321"/>
        </pc:sldMkLst>
        <pc:spChg chg="add">
          <ac:chgData name="RAMAN N" userId="9b99c865-847e-425b-80c6-c4facc440082" providerId="ADAL" clId="{2495E7A4-B7C6-4584-8564-C370FF4CD0A4}" dt="2023-05-26T10:03:52.492" v="284"/>
          <ac:spMkLst>
            <pc:docMk/>
            <pc:sldMk cId="416788090" sldId="321"/>
            <ac:spMk id="10" creationId="{A3363022-C969-41E9-8EB2-E4C94908C1FA}"/>
          </ac:spMkLst>
        </pc:spChg>
        <pc:spChg chg="add">
          <ac:chgData name="RAMAN N" userId="9b99c865-847e-425b-80c6-c4facc440082" providerId="ADAL" clId="{2495E7A4-B7C6-4584-8564-C370FF4CD0A4}" dt="2023-05-26T10:03:52.492" v="284"/>
          <ac:spMkLst>
            <pc:docMk/>
            <pc:sldMk cId="416788090" sldId="321"/>
            <ac:spMk id="12" creationId="{8D1AD6B3-BE88-4CEB-BA17-790657CC4729}"/>
          </ac:spMkLst>
        </pc:spChg>
        <pc:grpChg chg="add">
          <ac:chgData name="RAMAN N" userId="9b99c865-847e-425b-80c6-c4facc440082" providerId="ADAL" clId="{2495E7A4-B7C6-4584-8564-C370FF4CD0A4}" dt="2023-05-26T10:03:52.492" v="284"/>
          <ac:grpSpMkLst>
            <pc:docMk/>
            <pc:sldMk cId="416788090" sldId="321"/>
            <ac:grpSpMk id="14" creationId="{89D1390B-7E13-4B4F-9CB2-391063412E54}"/>
          </ac:grpSpMkLst>
        </pc:grpChg>
      </pc:sldChg>
      <pc:sldChg chg="addSp delSp modSp new add del mod setBg">
        <pc:chgData name="RAMAN N" userId="9b99c865-847e-425b-80c6-c4facc440082" providerId="ADAL" clId="{2495E7A4-B7C6-4584-8564-C370FF4CD0A4}" dt="2023-05-26T10:03:53.584" v="285" actId="2696"/>
        <pc:sldMkLst>
          <pc:docMk/>
          <pc:sldMk cId="1969425551" sldId="321"/>
        </pc:sldMkLst>
        <pc:spChg chg="mod">
          <ac:chgData name="RAMAN N" userId="9b99c865-847e-425b-80c6-c4facc440082" providerId="ADAL" clId="{2495E7A4-B7C6-4584-8564-C370FF4CD0A4}" dt="2023-05-26T10:02:50.437" v="276" actId="26606"/>
          <ac:spMkLst>
            <pc:docMk/>
            <pc:sldMk cId="1969425551" sldId="321"/>
            <ac:spMk id="2" creationId="{D012E548-6BF9-F483-2BD7-85CE60EC1889}"/>
          </ac:spMkLst>
        </pc:spChg>
        <pc:spChg chg="del">
          <ac:chgData name="RAMAN N" userId="9b99c865-847e-425b-80c6-c4facc440082" providerId="ADAL" clId="{2495E7A4-B7C6-4584-8564-C370FF4CD0A4}" dt="2023-05-26T10:02:50.437" v="276" actId="26606"/>
          <ac:spMkLst>
            <pc:docMk/>
            <pc:sldMk cId="1969425551" sldId="321"/>
            <ac:spMk id="3" creationId="{2B6B3BD1-EA1F-7E81-387D-05BA3A784586}"/>
          </ac:spMkLst>
        </pc:spChg>
        <pc:spChg chg="add">
          <ac:chgData name="RAMAN N" userId="9b99c865-847e-425b-80c6-c4facc440082" providerId="ADAL" clId="{2495E7A4-B7C6-4584-8564-C370FF4CD0A4}" dt="2023-05-26T10:02:50.437" v="276" actId="26606"/>
          <ac:spMkLst>
            <pc:docMk/>
            <pc:sldMk cId="1969425551" sldId="321"/>
            <ac:spMk id="10" creationId="{A3363022-C969-41E9-8EB2-E4C94908C1FA}"/>
          </ac:spMkLst>
        </pc:spChg>
        <pc:spChg chg="add">
          <ac:chgData name="RAMAN N" userId="9b99c865-847e-425b-80c6-c4facc440082" providerId="ADAL" clId="{2495E7A4-B7C6-4584-8564-C370FF4CD0A4}" dt="2023-05-26T10:02:50.437" v="276" actId="26606"/>
          <ac:spMkLst>
            <pc:docMk/>
            <pc:sldMk cId="1969425551" sldId="321"/>
            <ac:spMk id="12" creationId="{8D1AD6B3-BE88-4CEB-BA17-790657CC4729}"/>
          </ac:spMkLst>
        </pc:spChg>
        <pc:grpChg chg="add">
          <ac:chgData name="RAMAN N" userId="9b99c865-847e-425b-80c6-c4facc440082" providerId="ADAL" clId="{2495E7A4-B7C6-4584-8564-C370FF4CD0A4}" dt="2023-05-26T10:02:50.437" v="276" actId="26606"/>
          <ac:grpSpMkLst>
            <pc:docMk/>
            <pc:sldMk cId="1969425551" sldId="321"/>
            <ac:grpSpMk id="14" creationId="{89D1390B-7E13-4B4F-9CB2-391063412E54}"/>
          </ac:grpSpMkLst>
        </pc:grpChg>
        <pc:picChg chg="add">
          <ac:chgData name="RAMAN N" userId="9b99c865-847e-425b-80c6-c4facc440082" providerId="ADAL" clId="{2495E7A4-B7C6-4584-8564-C370FF4CD0A4}" dt="2023-05-26T10:02:50.437" v="276" actId="26606"/>
          <ac:picMkLst>
            <pc:docMk/>
            <pc:sldMk cId="1969425551" sldId="321"/>
            <ac:picMk id="7" creationId="{19289F29-0E10-B7ED-0022-EAD4FDA6E91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4AF1D3-8661-45BA-97A1-CE52F66E9461}" type="doc">
      <dgm:prSet loTypeId="urn:microsoft.com/office/officeart/2005/8/layout/matrix2" loCatId="matrix" qsTypeId="urn:microsoft.com/office/officeart/2005/8/quickstyle/simple1" qsCatId="simple" csTypeId="urn:microsoft.com/office/officeart/2005/8/colors/accent0_1" csCatId="mainScheme"/>
      <dgm:spPr/>
      <dgm:t>
        <a:bodyPr/>
        <a:lstStyle/>
        <a:p>
          <a:endParaRPr lang="en-US"/>
        </a:p>
      </dgm:t>
    </dgm:pt>
    <dgm:pt modelId="{7557B1A1-B3F1-44A4-B171-AAF072265CD7}">
      <dgm:prSet/>
      <dgm:spPr/>
      <dgm:t>
        <a:bodyPr/>
        <a:lstStyle/>
        <a:p>
          <a:r>
            <a:rPr lang="en-US"/>
            <a:t>#1. Declarative: The entire system has to be described declaratively</a:t>
          </a:r>
        </a:p>
      </dgm:t>
    </dgm:pt>
    <dgm:pt modelId="{46427397-9AA1-409A-A585-D8E28C903BED}" type="parTrans" cxnId="{420A9AD4-A096-47BD-BCF2-75C764D5732F}">
      <dgm:prSet/>
      <dgm:spPr/>
      <dgm:t>
        <a:bodyPr/>
        <a:lstStyle/>
        <a:p>
          <a:endParaRPr lang="en-US"/>
        </a:p>
      </dgm:t>
    </dgm:pt>
    <dgm:pt modelId="{744191D7-310B-48A3-96F9-95323D380D9B}" type="sibTrans" cxnId="{420A9AD4-A096-47BD-BCF2-75C764D5732F}">
      <dgm:prSet/>
      <dgm:spPr/>
      <dgm:t>
        <a:bodyPr/>
        <a:lstStyle/>
        <a:p>
          <a:endParaRPr lang="en-US"/>
        </a:p>
      </dgm:t>
    </dgm:pt>
    <dgm:pt modelId="{FF02CA3D-FB46-4CAA-9451-E583643A4380}">
      <dgm:prSet/>
      <dgm:spPr/>
      <dgm:t>
        <a:bodyPr/>
        <a:lstStyle/>
        <a:p>
          <a:r>
            <a:rPr lang="en-US"/>
            <a:t>#2. Versioned and immutable: The canonical desired system state is versioned in Git</a:t>
          </a:r>
        </a:p>
      </dgm:t>
    </dgm:pt>
    <dgm:pt modelId="{81964B3F-3278-4C6A-8169-334997CDC82E}" type="parTrans" cxnId="{BF522F98-C04C-49FC-AED5-5AC786622AFD}">
      <dgm:prSet/>
      <dgm:spPr/>
      <dgm:t>
        <a:bodyPr/>
        <a:lstStyle/>
        <a:p>
          <a:endParaRPr lang="en-US"/>
        </a:p>
      </dgm:t>
    </dgm:pt>
    <dgm:pt modelId="{9A4B9813-4354-44DC-AC55-2C8D200467DB}" type="sibTrans" cxnId="{BF522F98-C04C-49FC-AED5-5AC786622AFD}">
      <dgm:prSet/>
      <dgm:spPr/>
      <dgm:t>
        <a:bodyPr/>
        <a:lstStyle/>
        <a:p>
          <a:endParaRPr lang="en-US"/>
        </a:p>
      </dgm:t>
    </dgm:pt>
    <dgm:pt modelId="{E376F795-74E7-4794-BE94-2156343DE18B}">
      <dgm:prSet/>
      <dgm:spPr/>
      <dgm:t>
        <a:bodyPr/>
        <a:lstStyle/>
        <a:p>
          <a:r>
            <a:rPr lang="en-US"/>
            <a:t>#3. Pulled automatically: Approved changes are automatically applied to the system</a:t>
          </a:r>
        </a:p>
      </dgm:t>
    </dgm:pt>
    <dgm:pt modelId="{C54C0CC3-61BA-4716-99B5-D806641376A6}" type="parTrans" cxnId="{7582D760-9013-4644-87BD-8F2AD3B6AB20}">
      <dgm:prSet/>
      <dgm:spPr/>
      <dgm:t>
        <a:bodyPr/>
        <a:lstStyle/>
        <a:p>
          <a:endParaRPr lang="en-US"/>
        </a:p>
      </dgm:t>
    </dgm:pt>
    <dgm:pt modelId="{4B30417B-0E3F-4DAE-9B06-C070AF84BEE2}" type="sibTrans" cxnId="{7582D760-9013-4644-87BD-8F2AD3B6AB20}">
      <dgm:prSet/>
      <dgm:spPr/>
      <dgm:t>
        <a:bodyPr/>
        <a:lstStyle/>
        <a:p>
          <a:endParaRPr lang="en-US"/>
        </a:p>
      </dgm:t>
    </dgm:pt>
    <dgm:pt modelId="{68E8C23C-F7C4-433B-84BF-43815E2A0E96}">
      <dgm:prSet/>
      <dgm:spPr/>
      <dgm:t>
        <a:bodyPr/>
        <a:lstStyle/>
        <a:p>
          <a:r>
            <a:rPr lang="en-US"/>
            <a:t>#4. Continuously reconciled: Software agents to ensure correctness and alert on divergence</a:t>
          </a:r>
        </a:p>
      </dgm:t>
    </dgm:pt>
    <dgm:pt modelId="{C89A795F-7BE0-4324-9B5E-64408C6FCAC9}" type="parTrans" cxnId="{CEE9EAB5-335E-4BBD-9068-465866A045AE}">
      <dgm:prSet/>
      <dgm:spPr/>
      <dgm:t>
        <a:bodyPr/>
        <a:lstStyle/>
        <a:p>
          <a:endParaRPr lang="en-US"/>
        </a:p>
      </dgm:t>
    </dgm:pt>
    <dgm:pt modelId="{C74CC342-04E1-49B8-B577-B434A7BEEF23}" type="sibTrans" cxnId="{CEE9EAB5-335E-4BBD-9068-465866A045AE}">
      <dgm:prSet/>
      <dgm:spPr/>
      <dgm:t>
        <a:bodyPr/>
        <a:lstStyle/>
        <a:p>
          <a:endParaRPr lang="en-US"/>
        </a:p>
      </dgm:t>
    </dgm:pt>
    <dgm:pt modelId="{335E290C-249B-8649-8D3D-932062CD9E4A}" type="pres">
      <dgm:prSet presAssocID="{664AF1D3-8661-45BA-97A1-CE52F66E9461}" presName="matrix" presStyleCnt="0">
        <dgm:presLayoutVars>
          <dgm:chMax val="1"/>
          <dgm:dir/>
          <dgm:resizeHandles val="exact"/>
        </dgm:presLayoutVars>
      </dgm:prSet>
      <dgm:spPr/>
    </dgm:pt>
    <dgm:pt modelId="{6D97D5C0-3F58-3549-A27D-8511E37AA4DF}" type="pres">
      <dgm:prSet presAssocID="{664AF1D3-8661-45BA-97A1-CE52F66E9461}" presName="axisShape" presStyleLbl="bgShp" presStyleIdx="0" presStyleCnt="1"/>
      <dgm:spPr/>
    </dgm:pt>
    <dgm:pt modelId="{C752200D-F9B7-4C43-BA7E-3CFC99983951}" type="pres">
      <dgm:prSet presAssocID="{664AF1D3-8661-45BA-97A1-CE52F66E9461}" presName="rect1" presStyleLbl="node1" presStyleIdx="0" presStyleCnt="4">
        <dgm:presLayoutVars>
          <dgm:chMax val="0"/>
          <dgm:chPref val="0"/>
          <dgm:bulletEnabled val="1"/>
        </dgm:presLayoutVars>
      </dgm:prSet>
      <dgm:spPr/>
    </dgm:pt>
    <dgm:pt modelId="{B9205F9D-2F5E-8E4C-BA3A-A3A26D931B69}" type="pres">
      <dgm:prSet presAssocID="{664AF1D3-8661-45BA-97A1-CE52F66E9461}" presName="rect2" presStyleLbl="node1" presStyleIdx="1" presStyleCnt="4">
        <dgm:presLayoutVars>
          <dgm:chMax val="0"/>
          <dgm:chPref val="0"/>
          <dgm:bulletEnabled val="1"/>
        </dgm:presLayoutVars>
      </dgm:prSet>
      <dgm:spPr/>
    </dgm:pt>
    <dgm:pt modelId="{24173EEC-E371-5D41-B055-B7D896B896EA}" type="pres">
      <dgm:prSet presAssocID="{664AF1D3-8661-45BA-97A1-CE52F66E9461}" presName="rect3" presStyleLbl="node1" presStyleIdx="2" presStyleCnt="4">
        <dgm:presLayoutVars>
          <dgm:chMax val="0"/>
          <dgm:chPref val="0"/>
          <dgm:bulletEnabled val="1"/>
        </dgm:presLayoutVars>
      </dgm:prSet>
      <dgm:spPr/>
    </dgm:pt>
    <dgm:pt modelId="{5F4602C2-803E-6A4C-A5A5-BC5E5A88E33F}" type="pres">
      <dgm:prSet presAssocID="{664AF1D3-8661-45BA-97A1-CE52F66E9461}" presName="rect4" presStyleLbl="node1" presStyleIdx="3" presStyleCnt="4">
        <dgm:presLayoutVars>
          <dgm:chMax val="0"/>
          <dgm:chPref val="0"/>
          <dgm:bulletEnabled val="1"/>
        </dgm:presLayoutVars>
      </dgm:prSet>
      <dgm:spPr/>
    </dgm:pt>
  </dgm:ptLst>
  <dgm:cxnLst>
    <dgm:cxn modelId="{FE299A01-67FC-7E4D-AE8E-F6926B95D6FC}" type="presOf" srcId="{FF02CA3D-FB46-4CAA-9451-E583643A4380}" destId="{B9205F9D-2F5E-8E4C-BA3A-A3A26D931B69}" srcOrd="0" destOrd="0" presId="urn:microsoft.com/office/officeart/2005/8/layout/matrix2"/>
    <dgm:cxn modelId="{C4B61F36-F88B-394D-B4C9-110EF832B824}" type="presOf" srcId="{E376F795-74E7-4794-BE94-2156343DE18B}" destId="{24173EEC-E371-5D41-B055-B7D896B896EA}" srcOrd="0" destOrd="0" presId="urn:microsoft.com/office/officeart/2005/8/layout/matrix2"/>
    <dgm:cxn modelId="{7582D760-9013-4644-87BD-8F2AD3B6AB20}" srcId="{664AF1D3-8661-45BA-97A1-CE52F66E9461}" destId="{E376F795-74E7-4794-BE94-2156343DE18B}" srcOrd="2" destOrd="0" parTransId="{C54C0CC3-61BA-4716-99B5-D806641376A6}" sibTransId="{4B30417B-0E3F-4DAE-9B06-C070AF84BEE2}"/>
    <dgm:cxn modelId="{C2BB6B76-D1DD-284B-838D-DC10FAA8C39D}" type="presOf" srcId="{664AF1D3-8661-45BA-97A1-CE52F66E9461}" destId="{335E290C-249B-8649-8D3D-932062CD9E4A}" srcOrd="0" destOrd="0" presId="urn:microsoft.com/office/officeart/2005/8/layout/matrix2"/>
    <dgm:cxn modelId="{0F806A97-E202-9149-84EE-8E0593FA20A7}" type="presOf" srcId="{7557B1A1-B3F1-44A4-B171-AAF072265CD7}" destId="{C752200D-F9B7-4C43-BA7E-3CFC99983951}" srcOrd="0" destOrd="0" presId="urn:microsoft.com/office/officeart/2005/8/layout/matrix2"/>
    <dgm:cxn modelId="{BF522F98-C04C-49FC-AED5-5AC786622AFD}" srcId="{664AF1D3-8661-45BA-97A1-CE52F66E9461}" destId="{FF02CA3D-FB46-4CAA-9451-E583643A4380}" srcOrd="1" destOrd="0" parTransId="{81964B3F-3278-4C6A-8169-334997CDC82E}" sibTransId="{9A4B9813-4354-44DC-AC55-2C8D200467DB}"/>
    <dgm:cxn modelId="{CEE9EAB5-335E-4BBD-9068-465866A045AE}" srcId="{664AF1D3-8661-45BA-97A1-CE52F66E9461}" destId="{68E8C23C-F7C4-433B-84BF-43815E2A0E96}" srcOrd="3" destOrd="0" parTransId="{C89A795F-7BE0-4324-9B5E-64408C6FCAC9}" sibTransId="{C74CC342-04E1-49B8-B577-B434A7BEEF23}"/>
    <dgm:cxn modelId="{420A9AD4-A096-47BD-BCF2-75C764D5732F}" srcId="{664AF1D3-8661-45BA-97A1-CE52F66E9461}" destId="{7557B1A1-B3F1-44A4-B171-AAF072265CD7}" srcOrd="0" destOrd="0" parTransId="{46427397-9AA1-409A-A585-D8E28C903BED}" sibTransId="{744191D7-310B-48A3-96F9-95323D380D9B}"/>
    <dgm:cxn modelId="{AAC030DF-6B89-6447-9B9D-9C76B5E1857A}" type="presOf" srcId="{68E8C23C-F7C4-433B-84BF-43815E2A0E96}" destId="{5F4602C2-803E-6A4C-A5A5-BC5E5A88E33F}" srcOrd="0" destOrd="0" presId="urn:microsoft.com/office/officeart/2005/8/layout/matrix2"/>
    <dgm:cxn modelId="{BD0EF4DB-2FD7-3A40-AD83-5429BD81AEC3}" type="presParOf" srcId="{335E290C-249B-8649-8D3D-932062CD9E4A}" destId="{6D97D5C0-3F58-3549-A27D-8511E37AA4DF}" srcOrd="0" destOrd="0" presId="urn:microsoft.com/office/officeart/2005/8/layout/matrix2"/>
    <dgm:cxn modelId="{2DB0E483-CD61-E543-B5BD-D3900D9E800E}" type="presParOf" srcId="{335E290C-249B-8649-8D3D-932062CD9E4A}" destId="{C752200D-F9B7-4C43-BA7E-3CFC99983951}" srcOrd="1" destOrd="0" presId="urn:microsoft.com/office/officeart/2005/8/layout/matrix2"/>
    <dgm:cxn modelId="{83AC260E-DFA0-7342-9F37-62FA558909D9}" type="presParOf" srcId="{335E290C-249B-8649-8D3D-932062CD9E4A}" destId="{B9205F9D-2F5E-8E4C-BA3A-A3A26D931B69}" srcOrd="2" destOrd="0" presId="urn:microsoft.com/office/officeart/2005/8/layout/matrix2"/>
    <dgm:cxn modelId="{E3DBC133-354E-F146-A58C-BF97DF5D8B61}" type="presParOf" srcId="{335E290C-249B-8649-8D3D-932062CD9E4A}" destId="{24173EEC-E371-5D41-B055-B7D896B896EA}" srcOrd="3" destOrd="0" presId="urn:microsoft.com/office/officeart/2005/8/layout/matrix2"/>
    <dgm:cxn modelId="{CE25D534-3548-7F4F-ADE7-25E45A702030}" type="presParOf" srcId="{335E290C-249B-8649-8D3D-932062CD9E4A}" destId="{5F4602C2-803E-6A4C-A5A5-BC5E5A88E33F}"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936A09-CF30-4591-8EAE-B38FE73DF9C9}" type="doc">
      <dgm:prSet loTypeId="urn:microsoft.com/office/officeart/2008/layout/LinedList" loCatId="list" qsTypeId="urn:microsoft.com/office/officeart/2005/8/quickstyle/simple1" qsCatId="simple" csTypeId="urn:microsoft.com/office/officeart/2018/5/colors/Iconchunking_neutralicon_accent4_2" csCatId="accent4" phldr="1"/>
      <dgm:spPr/>
      <dgm:t>
        <a:bodyPr/>
        <a:lstStyle/>
        <a:p>
          <a:endParaRPr lang="en-US"/>
        </a:p>
      </dgm:t>
    </dgm:pt>
    <dgm:pt modelId="{D608488C-0582-4D5B-92E2-E925D179453F}">
      <dgm:prSet/>
      <dgm:spPr/>
      <dgm:t>
        <a:bodyPr/>
        <a:lstStyle/>
        <a:p>
          <a:pPr>
            <a:lnSpc>
              <a:spcPct val="100000"/>
            </a:lnSpc>
            <a:defRPr cap="all"/>
          </a:pPr>
          <a:r>
            <a:rPr lang="en-US"/>
            <a:t>Increased productivity</a:t>
          </a:r>
        </a:p>
      </dgm:t>
    </dgm:pt>
    <dgm:pt modelId="{62DB30B8-623A-4BD7-9CF7-656197B1D084}" type="parTrans" cxnId="{7B683B56-7152-4655-B0C2-61CAAF7A4EEB}">
      <dgm:prSet/>
      <dgm:spPr/>
      <dgm:t>
        <a:bodyPr/>
        <a:lstStyle/>
        <a:p>
          <a:endParaRPr lang="en-US"/>
        </a:p>
      </dgm:t>
    </dgm:pt>
    <dgm:pt modelId="{D221CCF1-4922-4453-BC42-4A1AFC91CE77}" type="sibTrans" cxnId="{7B683B56-7152-4655-B0C2-61CAAF7A4EEB}">
      <dgm:prSet/>
      <dgm:spPr/>
      <dgm:t>
        <a:bodyPr/>
        <a:lstStyle/>
        <a:p>
          <a:endParaRPr lang="en-US"/>
        </a:p>
      </dgm:t>
    </dgm:pt>
    <dgm:pt modelId="{58A27FA3-2F6C-4AC1-8951-8B319E364C7C}">
      <dgm:prSet/>
      <dgm:spPr/>
      <dgm:t>
        <a:bodyPr/>
        <a:lstStyle/>
        <a:p>
          <a:pPr>
            <a:lnSpc>
              <a:spcPct val="100000"/>
            </a:lnSpc>
            <a:defRPr cap="all"/>
          </a:pPr>
          <a:r>
            <a:rPr lang="en-US"/>
            <a:t>Enhanced developer experience</a:t>
          </a:r>
        </a:p>
      </dgm:t>
    </dgm:pt>
    <dgm:pt modelId="{839BC0FD-D886-4F1C-9B11-B604855906AA}" type="parTrans" cxnId="{EBED5942-EE98-4E88-86D4-33C9F78F0A55}">
      <dgm:prSet/>
      <dgm:spPr/>
      <dgm:t>
        <a:bodyPr/>
        <a:lstStyle/>
        <a:p>
          <a:endParaRPr lang="en-US"/>
        </a:p>
      </dgm:t>
    </dgm:pt>
    <dgm:pt modelId="{CBAF2F82-3E60-416F-91FC-95B5DB991068}" type="sibTrans" cxnId="{EBED5942-EE98-4E88-86D4-33C9F78F0A55}">
      <dgm:prSet/>
      <dgm:spPr/>
      <dgm:t>
        <a:bodyPr/>
        <a:lstStyle/>
        <a:p>
          <a:endParaRPr lang="en-US"/>
        </a:p>
      </dgm:t>
    </dgm:pt>
    <dgm:pt modelId="{015D5543-A08B-4044-A2A6-2BADC2873E89}">
      <dgm:prSet/>
      <dgm:spPr/>
      <dgm:t>
        <a:bodyPr/>
        <a:lstStyle/>
        <a:p>
          <a:pPr>
            <a:lnSpc>
              <a:spcPct val="100000"/>
            </a:lnSpc>
            <a:defRPr cap="all"/>
          </a:pPr>
          <a:r>
            <a:rPr lang="en-US"/>
            <a:t>Improved audibility</a:t>
          </a:r>
        </a:p>
      </dgm:t>
    </dgm:pt>
    <dgm:pt modelId="{412C8BAE-8A07-4265-940D-FB465EF5327C}" type="parTrans" cxnId="{DF6F700A-0637-4B77-9A2B-F92BBDD2FE3F}">
      <dgm:prSet/>
      <dgm:spPr/>
      <dgm:t>
        <a:bodyPr/>
        <a:lstStyle/>
        <a:p>
          <a:endParaRPr lang="en-US"/>
        </a:p>
      </dgm:t>
    </dgm:pt>
    <dgm:pt modelId="{485FB053-FFF7-4089-97C4-4A167E4FA82A}" type="sibTrans" cxnId="{DF6F700A-0637-4B77-9A2B-F92BBDD2FE3F}">
      <dgm:prSet/>
      <dgm:spPr/>
      <dgm:t>
        <a:bodyPr/>
        <a:lstStyle/>
        <a:p>
          <a:endParaRPr lang="en-US"/>
        </a:p>
      </dgm:t>
    </dgm:pt>
    <dgm:pt modelId="{EAC70894-0F37-452F-BE33-0E3CFE219F83}">
      <dgm:prSet/>
      <dgm:spPr/>
      <dgm:t>
        <a:bodyPr/>
        <a:lstStyle/>
        <a:p>
          <a:pPr>
            <a:lnSpc>
              <a:spcPct val="100000"/>
            </a:lnSpc>
            <a:defRPr cap="all"/>
          </a:pPr>
          <a:r>
            <a:rPr lang="en-US"/>
            <a:t>Higher reliability</a:t>
          </a:r>
        </a:p>
      </dgm:t>
    </dgm:pt>
    <dgm:pt modelId="{D44D566C-1CDE-436B-BE1E-6339E366EDAB}" type="parTrans" cxnId="{1278605E-AFD4-4678-A531-80C2B1436791}">
      <dgm:prSet/>
      <dgm:spPr/>
      <dgm:t>
        <a:bodyPr/>
        <a:lstStyle/>
        <a:p>
          <a:endParaRPr lang="en-US"/>
        </a:p>
      </dgm:t>
    </dgm:pt>
    <dgm:pt modelId="{65A7265F-7309-4611-A3F1-BE9D776E7153}" type="sibTrans" cxnId="{1278605E-AFD4-4678-A531-80C2B1436791}">
      <dgm:prSet/>
      <dgm:spPr/>
      <dgm:t>
        <a:bodyPr/>
        <a:lstStyle/>
        <a:p>
          <a:endParaRPr lang="en-US"/>
        </a:p>
      </dgm:t>
    </dgm:pt>
    <dgm:pt modelId="{AE13C6B9-C109-4BA5-A940-5B8BA16BFB90}">
      <dgm:prSet/>
      <dgm:spPr/>
      <dgm:t>
        <a:bodyPr/>
        <a:lstStyle/>
        <a:p>
          <a:pPr>
            <a:lnSpc>
              <a:spcPct val="100000"/>
            </a:lnSpc>
            <a:defRPr cap="all"/>
          </a:pPr>
          <a:r>
            <a:rPr lang="en-US"/>
            <a:t>Consistency and standardization</a:t>
          </a:r>
        </a:p>
      </dgm:t>
    </dgm:pt>
    <dgm:pt modelId="{56327414-89A1-447E-81BC-AE09297F65C5}" type="parTrans" cxnId="{9C8F224F-D10A-42F5-816A-B837180FD6EF}">
      <dgm:prSet/>
      <dgm:spPr/>
      <dgm:t>
        <a:bodyPr/>
        <a:lstStyle/>
        <a:p>
          <a:endParaRPr lang="en-US"/>
        </a:p>
      </dgm:t>
    </dgm:pt>
    <dgm:pt modelId="{59332B09-608B-4C9F-9C6E-62CAE986BFA9}" type="sibTrans" cxnId="{9C8F224F-D10A-42F5-816A-B837180FD6EF}">
      <dgm:prSet/>
      <dgm:spPr/>
      <dgm:t>
        <a:bodyPr/>
        <a:lstStyle/>
        <a:p>
          <a:endParaRPr lang="en-US"/>
        </a:p>
      </dgm:t>
    </dgm:pt>
    <dgm:pt modelId="{04913BFD-B323-4B23-94F1-9AA335E942DA}">
      <dgm:prSet/>
      <dgm:spPr/>
      <dgm:t>
        <a:bodyPr/>
        <a:lstStyle/>
        <a:p>
          <a:pPr>
            <a:lnSpc>
              <a:spcPct val="100000"/>
            </a:lnSpc>
            <a:defRPr cap="all"/>
          </a:pPr>
          <a:r>
            <a:rPr lang="en-US"/>
            <a:t>Stronger security guardrails</a:t>
          </a:r>
        </a:p>
      </dgm:t>
    </dgm:pt>
    <dgm:pt modelId="{4507B34F-0CF6-47FC-94E8-20EF1316F24B}" type="parTrans" cxnId="{71A8428E-DFAB-4EEB-BF98-052F5B13AC28}">
      <dgm:prSet/>
      <dgm:spPr/>
      <dgm:t>
        <a:bodyPr/>
        <a:lstStyle/>
        <a:p>
          <a:endParaRPr lang="en-US"/>
        </a:p>
      </dgm:t>
    </dgm:pt>
    <dgm:pt modelId="{DAD870DD-F876-4C85-AA51-B05ADEEB08D2}" type="sibTrans" cxnId="{71A8428E-DFAB-4EEB-BF98-052F5B13AC28}">
      <dgm:prSet/>
      <dgm:spPr/>
      <dgm:t>
        <a:bodyPr/>
        <a:lstStyle/>
        <a:p>
          <a:endParaRPr lang="en-US"/>
        </a:p>
      </dgm:t>
    </dgm:pt>
    <dgm:pt modelId="{9E882269-627A-4043-991C-291E2B17B339}">
      <dgm:prSet/>
      <dgm:spPr/>
      <dgm:t>
        <a:bodyPr/>
        <a:lstStyle/>
        <a:p>
          <a:pPr>
            <a:lnSpc>
              <a:spcPct val="100000"/>
            </a:lnSpc>
            <a:defRPr cap="all"/>
          </a:pPr>
          <a:r>
            <a:rPr lang="en-US"/>
            <a:t>Faster development &amp; Better Ops</a:t>
          </a:r>
        </a:p>
      </dgm:t>
    </dgm:pt>
    <dgm:pt modelId="{3E08988D-1889-43FC-82B9-5E329AA5CB54}" type="parTrans" cxnId="{FEF62E4A-E9BB-45B2-ABE2-E66B0C547F4F}">
      <dgm:prSet/>
      <dgm:spPr/>
      <dgm:t>
        <a:bodyPr/>
        <a:lstStyle/>
        <a:p>
          <a:endParaRPr lang="en-US"/>
        </a:p>
      </dgm:t>
    </dgm:pt>
    <dgm:pt modelId="{A7564A8A-1211-4FF8-BDD2-6B804F921339}" type="sibTrans" cxnId="{FEF62E4A-E9BB-45B2-ABE2-E66B0C547F4F}">
      <dgm:prSet/>
      <dgm:spPr/>
      <dgm:t>
        <a:bodyPr/>
        <a:lstStyle/>
        <a:p>
          <a:endParaRPr lang="en-US"/>
        </a:p>
      </dgm:t>
    </dgm:pt>
    <dgm:pt modelId="{E67DE79E-2395-E648-819D-D661DF610F61}" type="pres">
      <dgm:prSet presAssocID="{37936A09-CF30-4591-8EAE-B38FE73DF9C9}" presName="vert0" presStyleCnt="0">
        <dgm:presLayoutVars>
          <dgm:dir/>
          <dgm:animOne val="branch"/>
          <dgm:animLvl val="lvl"/>
        </dgm:presLayoutVars>
      </dgm:prSet>
      <dgm:spPr/>
    </dgm:pt>
    <dgm:pt modelId="{0C63B8CF-3427-1944-97B0-259A1EC8F01D}" type="pres">
      <dgm:prSet presAssocID="{D608488C-0582-4D5B-92E2-E925D179453F}" presName="thickLine" presStyleLbl="alignNode1" presStyleIdx="0" presStyleCnt="7"/>
      <dgm:spPr/>
    </dgm:pt>
    <dgm:pt modelId="{E97E3F7A-F4B6-514D-8F9E-6EDAA3904491}" type="pres">
      <dgm:prSet presAssocID="{D608488C-0582-4D5B-92E2-E925D179453F}" presName="horz1" presStyleCnt="0"/>
      <dgm:spPr/>
    </dgm:pt>
    <dgm:pt modelId="{A037FF6C-7447-004E-B01C-04CC6A01989B}" type="pres">
      <dgm:prSet presAssocID="{D608488C-0582-4D5B-92E2-E925D179453F}" presName="tx1" presStyleLbl="revTx" presStyleIdx="0" presStyleCnt="7"/>
      <dgm:spPr/>
    </dgm:pt>
    <dgm:pt modelId="{3C16682B-7286-2140-8332-EEDB898156F5}" type="pres">
      <dgm:prSet presAssocID="{D608488C-0582-4D5B-92E2-E925D179453F}" presName="vert1" presStyleCnt="0"/>
      <dgm:spPr/>
    </dgm:pt>
    <dgm:pt modelId="{2D5E5C97-67DD-F84F-A470-D61A0CD0BA1B}" type="pres">
      <dgm:prSet presAssocID="{58A27FA3-2F6C-4AC1-8951-8B319E364C7C}" presName="thickLine" presStyleLbl="alignNode1" presStyleIdx="1" presStyleCnt="7"/>
      <dgm:spPr/>
    </dgm:pt>
    <dgm:pt modelId="{313AC579-1058-C241-86CD-67CA873D7AC2}" type="pres">
      <dgm:prSet presAssocID="{58A27FA3-2F6C-4AC1-8951-8B319E364C7C}" presName="horz1" presStyleCnt="0"/>
      <dgm:spPr/>
    </dgm:pt>
    <dgm:pt modelId="{DDB05296-839B-4449-B40C-9EE40569022C}" type="pres">
      <dgm:prSet presAssocID="{58A27FA3-2F6C-4AC1-8951-8B319E364C7C}" presName="tx1" presStyleLbl="revTx" presStyleIdx="1" presStyleCnt="7"/>
      <dgm:spPr/>
    </dgm:pt>
    <dgm:pt modelId="{77416750-0F82-6840-9855-AC348304BDEA}" type="pres">
      <dgm:prSet presAssocID="{58A27FA3-2F6C-4AC1-8951-8B319E364C7C}" presName="vert1" presStyleCnt="0"/>
      <dgm:spPr/>
    </dgm:pt>
    <dgm:pt modelId="{99892040-436E-3346-8FF5-5D91CC18802F}" type="pres">
      <dgm:prSet presAssocID="{015D5543-A08B-4044-A2A6-2BADC2873E89}" presName="thickLine" presStyleLbl="alignNode1" presStyleIdx="2" presStyleCnt="7"/>
      <dgm:spPr/>
    </dgm:pt>
    <dgm:pt modelId="{904E5207-4E97-2343-A334-E569FE188AE1}" type="pres">
      <dgm:prSet presAssocID="{015D5543-A08B-4044-A2A6-2BADC2873E89}" presName="horz1" presStyleCnt="0"/>
      <dgm:spPr/>
    </dgm:pt>
    <dgm:pt modelId="{64165D5B-BE02-B94D-A09E-9845A4EC6F07}" type="pres">
      <dgm:prSet presAssocID="{015D5543-A08B-4044-A2A6-2BADC2873E89}" presName="tx1" presStyleLbl="revTx" presStyleIdx="2" presStyleCnt="7"/>
      <dgm:spPr/>
    </dgm:pt>
    <dgm:pt modelId="{230C496E-1333-3042-B6A1-7D28BF250AFE}" type="pres">
      <dgm:prSet presAssocID="{015D5543-A08B-4044-A2A6-2BADC2873E89}" presName="vert1" presStyleCnt="0"/>
      <dgm:spPr/>
    </dgm:pt>
    <dgm:pt modelId="{4FE5C3BC-5F2C-964B-A453-E85EF9B734A4}" type="pres">
      <dgm:prSet presAssocID="{EAC70894-0F37-452F-BE33-0E3CFE219F83}" presName="thickLine" presStyleLbl="alignNode1" presStyleIdx="3" presStyleCnt="7"/>
      <dgm:spPr/>
    </dgm:pt>
    <dgm:pt modelId="{B400C32F-2DD7-3843-B399-BE97864CEBA5}" type="pres">
      <dgm:prSet presAssocID="{EAC70894-0F37-452F-BE33-0E3CFE219F83}" presName="horz1" presStyleCnt="0"/>
      <dgm:spPr/>
    </dgm:pt>
    <dgm:pt modelId="{8D9AE565-5056-7549-B539-55115FC49C42}" type="pres">
      <dgm:prSet presAssocID="{EAC70894-0F37-452F-BE33-0E3CFE219F83}" presName="tx1" presStyleLbl="revTx" presStyleIdx="3" presStyleCnt="7"/>
      <dgm:spPr/>
    </dgm:pt>
    <dgm:pt modelId="{35D52AF1-1BC8-1546-8D8C-74211D9E392F}" type="pres">
      <dgm:prSet presAssocID="{EAC70894-0F37-452F-BE33-0E3CFE219F83}" presName="vert1" presStyleCnt="0"/>
      <dgm:spPr/>
    </dgm:pt>
    <dgm:pt modelId="{D1DACB43-1106-FF4F-B1A6-4D4FF1DAC808}" type="pres">
      <dgm:prSet presAssocID="{AE13C6B9-C109-4BA5-A940-5B8BA16BFB90}" presName="thickLine" presStyleLbl="alignNode1" presStyleIdx="4" presStyleCnt="7"/>
      <dgm:spPr/>
    </dgm:pt>
    <dgm:pt modelId="{AD8AD404-3A3E-FD42-B9C5-C4AB88D5A8C4}" type="pres">
      <dgm:prSet presAssocID="{AE13C6B9-C109-4BA5-A940-5B8BA16BFB90}" presName="horz1" presStyleCnt="0"/>
      <dgm:spPr/>
    </dgm:pt>
    <dgm:pt modelId="{756A8B7F-0145-F247-8F19-D3A2C975EF8C}" type="pres">
      <dgm:prSet presAssocID="{AE13C6B9-C109-4BA5-A940-5B8BA16BFB90}" presName="tx1" presStyleLbl="revTx" presStyleIdx="4" presStyleCnt="7"/>
      <dgm:spPr/>
    </dgm:pt>
    <dgm:pt modelId="{C0097F10-835C-6747-AA9E-C180E6443EAB}" type="pres">
      <dgm:prSet presAssocID="{AE13C6B9-C109-4BA5-A940-5B8BA16BFB90}" presName="vert1" presStyleCnt="0"/>
      <dgm:spPr/>
    </dgm:pt>
    <dgm:pt modelId="{2A55CC57-8C37-5940-A634-0216F6F94C60}" type="pres">
      <dgm:prSet presAssocID="{04913BFD-B323-4B23-94F1-9AA335E942DA}" presName="thickLine" presStyleLbl="alignNode1" presStyleIdx="5" presStyleCnt="7"/>
      <dgm:spPr/>
    </dgm:pt>
    <dgm:pt modelId="{CCF9D501-2FD2-FE42-9A7D-FE4A9CA7C07C}" type="pres">
      <dgm:prSet presAssocID="{04913BFD-B323-4B23-94F1-9AA335E942DA}" presName="horz1" presStyleCnt="0"/>
      <dgm:spPr/>
    </dgm:pt>
    <dgm:pt modelId="{00B1C96D-611A-B045-977B-FDB20044E5D7}" type="pres">
      <dgm:prSet presAssocID="{04913BFD-B323-4B23-94F1-9AA335E942DA}" presName="tx1" presStyleLbl="revTx" presStyleIdx="5" presStyleCnt="7"/>
      <dgm:spPr/>
    </dgm:pt>
    <dgm:pt modelId="{412AEB7F-72E5-D54E-B735-CFD8E6E741AE}" type="pres">
      <dgm:prSet presAssocID="{04913BFD-B323-4B23-94F1-9AA335E942DA}" presName="vert1" presStyleCnt="0"/>
      <dgm:spPr/>
    </dgm:pt>
    <dgm:pt modelId="{083437E6-1540-7149-BC8F-066AE973D6C7}" type="pres">
      <dgm:prSet presAssocID="{9E882269-627A-4043-991C-291E2B17B339}" presName="thickLine" presStyleLbl="alignNode1" presStyleIdx="6" presStyleCnt="7"/>
      <dgm:spPr/>
    </dgm:pt>
    <dgm:pt modelId="{730B9441-0DC6-8246-B644-C6F8C2F7EC43}" type="pres">
      <dgm:prSet presAssocID="{9E882269-627A-4043-991C-291E2B17B339}" presName="horz1" presStyleCnt="0"/>
      <dgm:spPr/>
    </dgm:pt>
    <dgm:pt modelId="{99986C3F-5A5A-274F-AB13-5C5969C89514}" type="pres">
      <dgm:prSet presAssocID="{9E882269-627A-4043-991C-291E2B17B339}" presName="tx1" presStyleLbl="revTx" presStyleIdx="6" presStyleCnt="7"/>
      <dgm:spPr/>
    </dgm:pt>
    <dgm:pt modelId="{66C8319C-087D-D54E-A611-57A685A439ED}" type="pres">
      <dgm:prSet presAssocID="{9E882269-627A-4043-991C-291E2B17B339}" presName="vert1" presStyleCnt="0"/>
      <dgm:spPr/>
    </dgm:pt>
  </dgm:ptLst>
  <dgm:cxnLst>
    <dgm:cxn modelId="{DF6F700A-0637-4B77-9A2B-F92BBDD2FE3F}" srcId="{37936A09-CF30-4591-8EAE-B38FE73DF9C9}" destId="{015D5543-A08B-4044-A2A6-2BADC2873E89}" srcOrd="2" destOrd="0" parTransId="{412C8BAE-8A07-4265-940D-FB465EF5327C}" sibTransId="{485FB053-FFF7-4089-97C4-4A167E4FA82A}"/>
    <dgm:cxn modelId="{8E7F020C-F98F-8F4E-ABFE-85A5A5FE8467}" type="presOf" srcId="{D608488C-0582-4D5B-92E2-E925D179453F}" destId="{A037FF6C-7447-004E-B01C-04CC6A01989B}" srcOrd="0" destOrd="0" presId="urn:microsoft.com/office/officeart/2008/layout/LinedList"/>
    <dgm:cxn modelId="{1278605E-AFD4-4678-A531-80C2B1436791}" srcId="{37936A09-CF30-4591-8EAE-B38FE73DF9C9}" destId="{EAC70894-0F37-452F-BE33-0E3CFE219F83}" srcOrd="3" destOrd="0" parTransId="{D44D566C-1CDE-436B-BE1E-6339E366EDAB}" sibTransId="{65A7265F-7309-4611-A3F1-BE9D776E7153}"/>
    <dgm:cxn modelId="{7A8B9061-BF7A-7046-BEB0-0ECB6095BE39}" type="presOf" srcId="{37936A09-CF30-4591-8EAE-B38FE73DF9C9}" destId="{E67DE79E-2395-E648-819D-D661DF610F61}" srcOrd="0" destOrd="0" presId="urn:microsoft.com/office/officeart/2008/layout/LinedList"/>
    <dgm:cxn modelId="{EBED5942-EE98-4E88-86D4-33C9F78F0A55}" srcId="{37936A09-CF30-4591-8EAE-B38FE73DF9C9}" destId="{58A27FA3-2F6C-4AC1-8951-8B319E364C7C}" srcOrd="1" destOrd="0" parTransId="{839BC0FD-D886-4F1C-9B11-B604855906AA}" sibTransId="{CBAF2F82-3E60-416F-91FC-95B5DB991068}"/>
    <dgm:cxn modelId="{ECC17048-56D4-5A45-A564-C14897AB2F02}" type="presOf" srcId="{EAC70894-0F37-452F-BE33-0E3CFE219F83}" destId="{8D9AE565-5056-7549-B539-55115FC49C42}" srcOrd="0" destOrd="0" presId="urn:microsoft.com/office/officeart/2008/layout/LinedList"/>
    <dgm:cxn modelId="{FEF62E4A-E9BB-45B2-ABE2-E66B0C547F4F}" srcId="{37936A09-CF30-4591-8EAE-B38FE73DF9C9}" destId="{9E882269-627A-4043-991C-291E2B17B339}" srcOrd="6" destOrd="0" parTransId="{3E08988D-1889-43FC-82B9-5E329AA5CB54}" sibTransId="{A7564A8A-1211-4FF8-BDD2-6B804F921339}"/>
    <dgm:cxn modelId="{636E564B-DD48-2742-BAA0-10BA15DB0093}" type="presOf" srcId="{9E882269-627A-4043-991C-291E2B17B339}" destId="{99986C3F-5A5A-274F-AB13-5C5969C89514}" srcOrd="0" destOrd="0" presId="urn:microsoft.com/office/officeart/2008/layout/LinedList"/>
    <dgm:cxn modelId="{C85ED36C-2D69-6B4F-9162-F9C31EA3F9CE}" type="presOf" srcId="{015D5543-A08B-4044-A2A6-2BADC2873E89}" destId="{64165D5B-BE02-B94D-A09E-9845A4EC6F07}" srcOrd="0" destOrd="0" presId="urn:microsoft.com/office/officeart/2008/layout/LinedList"/>
    <dgm:cxn modelId="{9C8F224F-D10A-42F5-816A-B837180FD6EF}" srcId="{37936A09-CF30-4591-8EAE-B38FE73DF9C9}" destId="{AE13C6B9-C109-4BA5-A940-5B8BA16BFB90}" srcOrd="4" destOrd="0" parTransId="{56327414-89A1-447E-81BC-AE09297F65C5}" sibTransId="{59332B09-608B-4C9F-9C6E-62CAE986BFA9}"/>
    <dgm:cxn modelId="{7B683B56-7152-4655-B0C2-61CAAF7A4EEB}" srcId="{37936A09-CF30-4591-8EAE-B38FE73DF9C9}" destId="{D608488C-0582-4D5B-92E2-E925D179453F}" srcOrd="0" destOrd="0" parTransId="{62DB30B8-623A-4BD7-9CF7-656197B1D084}" sibTransId="{D221CCF1-4922-4453-BC42-4A1AFC91CE77}"/>
    <dgm:cxn modelId="{71A8428E-DFAB-4EEB-BF98-052F5B13AC28}" srcId="{37936A09-CF30-4591-8EAE-B38FE73DF9C9}" destId="{04913BFD-B323-4B23-94F1-9AA335E942DA}" srcOrd="5" destOrd="0" parTransId="{4507B34F-0CF6-47FC-94E8-20EF1316F24B}" sibTransId="{DAD870DD-F876-4C85-AA51-B05ADEEB08D2}"/>
    <dgm:cxn modelId="{6A0A4092-FC65-DC44-96CF-81FC1A34E0F5}" type="presOf" srcId="{58A27FA3-2F6C-4AC1-8951-8B319E364C7C}" destId="{DDB05296-839B-4449-B40C-9EE40569022C}" srcOrd="0" destOrd="0" presId="urn:microsoft.com/office/officeart/2008/layout/LinedList"/>
    <dgm:cxn modelId="{C7B5B9C2-CD1D-F345-A9A3-34C502141011}" type="presOf" srcId="{AE13C6B9-C109-4BA5-A940-5B8BA16BFB90}" destId="{756A8B7F-0145-F247-8F19-D3A2C975EF8C}" srcOrd="0" destOrd="0" presId="urn:microsoft.com/office/officeart/2008/layout/LinedList"/>
    <dgm:cxn modelId="{F479BDE7-4651-8E43-B43B-5BB51838F7A5}" type="presOf" srcId="{04913BFD-B323-4B23-94F1-9AA335E942DA}" destId="{00B1C96D-611A-B045-977B-FDB20044E5D7}" srcOrd="0" destOrd="0" presId="urn:microsoft.com/office/officeart/2008/layout/LinedList"/>
    <dgm:cxn modelId="{C04FABD2-3ABF-1C4C-81B8-32482109A5E6}" type="presParOf" srcId="{E67DE79E-2395-E648-819D-D661DF610F61}" destId="{0C63B8CF-3427-1944-97B0-259A1EC8F01D}" srcOrd="0" destOrd="0" presId="urn:microsoft.com/office/officeart/2008/layout/LinedList"/>
    <dgm:cxn modelId="{96724CE2-D56A-014C-B2D8-F4C0EF1A1086}" type="presParOf" srcId="{E67DE79E-2395-E648-819D-D661DF610F61}" destId="{E97E3F7A-F4B6-514D-8F9E-6EDAA3904491}" srcOrd="1" destOrd="0" presId="urn:microsoft.com/office/officeart/2008/layout/LinedList"/>
    <dgm:cxn modelId="{63DA664C-79D3-F941-B6F2-3234ADC5C1DF}" type="presParOf" srcId="{E97E3F7A-F4B6-514D-8F9E-6EDAA3904491}" destId="{A037FF6C-7447-004E-B01C-04CC6A01989B}" srcOrd="0" destOrd="0" presId="urn:microsoft.com/office/officeart/2008/layout/LinedList"/>
    <dgm:cxn modelId="{8C748E8D-17BA-4A4F-A452-54650EFC957B}" type="presParOf" srcId="{E97E3F7A-F4B6-514D-8F9E-6EDAA3904491}" destId="{3C16682B-7286-2140-8332-EEDB898156F5}" srcOrd="1" destOrd="0" presId="urn:microsoft.com/office/officeart/2008/layout/LinedList"/>
    <dgm:cxn modelId="{DCF65971-3D89-A243-BA79-96C0FE346CD8}" type="presParOf" srcId="{E67DE79E-2395-E648-819D-D661DF610F61}" destId="{2D5E5C97-67DD-F84F-A470-D61A0CD0BA1B}" srcOrd="2" destOrd="0" presId="urn:microsoft.com/office/officeart/2008/layout/LinedList"/>
    <dgm:cxn modelId="{AF553370-0C1F-454B-911F-301BC0D9B69A}" type="presParOf" srcId="{E67DE79E-2395-E648-819D-D661DF610F61}" destId="{313AC579-1058-C241-86CD-67CA873D7AC2}" srcOrd="3" destOrd="0" presId="urn:microsoft.com/office/officeart/2008/layout/LinedList"/>
    <dgm:cxn modelId="{226B1793-23F7-BA40-A67E-B08713939A59}" type="presParOf" srcId="{313AC579-1058-C241-86CD-67CA873D7AC2}" destId="{DDB05296-839B-4449-B40C-9EE40569022C}" srcOrd="0" destOrd="0" presId="urn:microsoft.com/office/officeart/2008/layout/LinedList"/>
    <dgm:cxn modelId="{E553462E-903B-524C-8660-E8EE02C0EF31}" type="presParOf" srcId="{313AC579-1058-C241-86CD-67CA873D7AC2}" destId="{77416750-0F82-6840-9855-AC348304BDEA}" srcOrd="1" destOrd="0" presId="urn:microsoft.com/office/officeart/2008/layout/LinedList"/>
    <dgm:cxn modelId="{EB9A76CF-9FFB-A643-ABA4-058660362952}" type="presParOf" srcId="{E67DE79E-2395-E648-819D-D661DF610F61}" destId="{99892040-436E-3346-8FF5-5D91CC18802F}" srcOrd="4" destOrd="0" presId="urn:microsoft.com/office/officeart/2008/layout/LinedList"/>
    <dgm:cxn modelId="{62D12630-2622-2745-8B93-4A76C350C6EE}" type="presParOf" srcId="{E67DE79E-2395-E648-819D-D661DF610F61}" destId="{904E5207-4E97-2343-A334-E569FE188AE1}" srcOrd="5" destOrd="0" presId="urn:microsoft.com/office/officeart/2008/layout/LinedList"/>
    <dgm:cxn modelId="{5A36D920-CDF4-2B48-BF01-40ED21A8D72F}" type="presParOf" srcId="{904E5207-4E97-2343-A334-E569FE188AE1}" destId="{64165D5B-BE02-B94D-A09E-9845A4EC6F07}" srcOrd="0" destOrd="0" presId="urn:microsoft.com/office/officeart/2008/layout/LinedList"/>
    <dgm:cxn modelId="{C2A41D3A-6984-E742-B3EB-A3D06B026231}" type="presParOf" srcId="{904E5207-4E97-2343-A334-E569FE188AE1}" destId="{230C496E-1333-3042-B6A1-7D28BF250AFE}" srcOrd="1" destOrd="0" presId="urn:microsoft.com/office/officeart/2008/layout/LinedList"/>
    <dgm:cxn modelId="{ECFDFB35-3776-E846-B33C-76B7FC00B7BF}" type="presParOf" srcId="{E67DE79E-2395-E648-819D-D661DF610F61}" destId="{4FE5C3BC-5F2C-964B-A453-E85EF9B734A4}" srcOrd="6" destOrd="0" presId="urn:microsoft.com/office/officeart/2008/layout/LinedList"/>
    <dgm:cxn modelId="{1CF2D189-E74C-BD45-AA62-60245EA2C60C}" type="presParOf" srcId="{E67DE79E-2395-E648-819D-D661DF610F61}" destId="{B400C32F-2DD7-3843-B399-BE97864CEBA5}" srcOrd="7" destOrd="0" presId="urn:microsoft.com/office/officeart/2008/layout/LinedList"/>
    <dgm:cxn modelId="{47855DF6-456F-8F43-AE1F-5CBE3B04FDD4}" type="presParOf" srcId="{B400C32F-2DD7-3843-B399-BE97864CEBA5}" destId="{8D9AE565-5056-7549-B539-55115FC49C42}" srcOrd="0" destOrd="0" presId="urn:microsoft.com/office/officeart/2008/layout/LinedList"/>
    <dgm:cxn modelId="{588D071D-038A-7242-8DB1-38035126425F}" type="presParOf" srcId="{B400C32F-2DD7-3843-B399-BE97864CEBA5}" destId="{35D52AF1-1BC8-1546-8D8C-74211D9E392F}" srcOrd="1" destOrd="0" presId="urn:microsoft.com/office/officeart/2008/layout/LinedList"/>
    <dgm:cxn modelId="{984EEF81-2F0C-FC48-B77B-3C3C2F020930}" type="presParOf" srcId="{E67DE79E-2395-E648-819D-D661DF610F61}" destId="{D1DACB43-1106-FF4F-B1A6-4D4FF1DAC808}" srcOrd="8" destOrd="0" presId="urn:microsoft.com/office/officeart/2008/layout/LinedList"/>
    <dgm:cxn modelId="{E2CB515D-1F97-9242-993E-DDB30EC0E997}" type="presParOf" srcId="{E67DE79E-2395-E648-819D-D661DF610F61}" destId="{AD8AD404-3A3E-FD42-B9C5-C4AB88D5A8C4}" srcOrd="9" destOrd="0" presId="urn:microsoft.com/office/officeart/2008/layout/LinedList"/>
    <dgm:cxn modelId="{3FCCD74D-B53B-A641-907F-88292A8BCDD4}" type="presParOf" srcId="{AD8AD404-3A3E-FD42-B9C5-C4AB88D5A8C4}" destId="{756A8B7F-0145-F247-8F19-D3A2C975EF8C}" srcOrd="0" destOrd="0" presId="urn:microsoft.com/office/officeart/2008/layout/LinedList"/>
    <dgm:cxn modelId="{3AC7DBB7-B760-8749-9206-D881BCA50667}" type="presParOf" srcId="{AD8AD404-3A3E-FD42-B9C5-C4AB88D5A8C4}" destId="{C0097F10-835C-6747-AA9E-C180E6443EAB}" srcOrd="1" destOrd="0" presId="urn:microsoft.com/office/officeart/2008/layout/LinedList"/>
    <dgm:cxn modelId="{66F00C22-5C95-E849-9BDC-A53C198C47F8}" type="presParOf" srcId="{E67DE79E-2395-E648-819D-D661DF610F61}" destId="{2A55CC57-8C37-5940-A634-0216F6F94C60}" srcOrd="10" destOrd="0" presId="urn:microsoft.com/office/officeart/2008/layout/LinedList"/>
    <dgm:cxn modelId="{599F1F9A-C614-C84C-836D-61F518DBDBF2}" type="presParOf" srcId="{E67DE79E-2395-E648-819D-D661DF610F61}" destId="{CCF9D501-2FD2-FE42-9A7D-FE4A9CA7C07C}" srcOrd="11" destOrd="0" presId="urn:microsoft.com/office/officeart/2008/layout/LinedList"/>
    <dgm:cxn modelId="{5FA826D3-5346-3344-9360-4F62915B88EC}" type="presParOf" srcId="{CCF9D501-2FD2-FE42-9A7D-FE4A9CA7C07C}" destId="{00B1C96D-611A-B045-977B-FDB20044E5D7}" srcOrd="0" destOrd="0" presId="urn:microsoft.com/office/officeart/2008/layout/LinedList"/>
    <dgm:cxn modelId="{FD592AFA-1552-E64A-A01F-A437BDE58214}" type="presParOf" srcId="{CCF9D501-2FD2-FE42-9A7D-FE4A9CA7C07C}" destId="{412AEB7F-72E5-D54E-B735-CFD8E6E741AE}" srcOrd="1" destOrd="0" presId="urn:microsoft.com/office/officeart/2008/layout/LinedList"/>
    <dgm:cxn modelId="{B0CED98E-4ED4-844E-A46C-A255AB2A4F61}" type="presParOf" srcId="{E67DE79E-2395-E648-819D-D661DF610F61}" destId="{083437E6-1540-7149-BC8F-066AE973D6C7}" srcOrd="12" destOrd="0" presId="urn:microsoft.com/office/officeart/2008/layout/LinedList"/>
    <dgm:cxn modelId="{A368E089-1B6F-9349-91C7-91538B3038A1}" type="presParOf" srcId="{E67DE79E-2395-E648-819D-D661DF610F61}" destId="{730B9441-0DC6-8246-B644-C6F8C2F7EC43}" srcOrd="13" destOrd="0" presId="urn:microsoft.com/office/officeart/2008/layout/LinedList"/>
    <dgm:cxn modelId="{832139BE-37C7-EC46-8C22-D0ABB4044704}" type="presParOf" srcId="{730B9441-0DC6-8246-B644-C6F8C2F7EC43}" destId="{99986C3F-5A5A-274F-AB13-5C5969C89514}" srcOrd="0" destOrd="0" presId="urn:microsoft.com/office/officeart/2008/layout/LinedList"/>
    <dgm:cxn modelId="{C0CF5B57-6C9D-EB4E-B897-124020C98814}" type="presParOf" srcId="{730B9441-0DC6-8246-B644-C6F8C2F7EC43}" destId="{66C8319C-087D-D54E-A611-57A685A439E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7D5C0-3F58-3549-A27D-8511E37AA4DF}">
      <dsp:nvSpPr>
        <dsp:cNvPr id="0" name=""/>
        <dsp:cNvSpPr/>
      </dsp:nvSpPr>
      <dsp:spPr>
        <a:xfrm>
          <a:off x="66454" y="0"/>
          <a:ext cx="5678219" cy="5678219"/>
        </a:xfrm>
        <a:prstGeom prst="quadArrow">
          <a:avLst>
            <a:gd name="adj1" fmla="val 2000"/>
            <a:gd name="adj2" fmla="val 4000"/>
            <a:gd name="adj3" fmla="val 5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2200D-F9B7-4C43-BA7E-3CFC99983951}">
      <dsp:nvSpPr>
        <dsp:cNvPr id="0" name=""/>
        <dsp:cNvSpPr/>
      </dsp:nvSpPr>
      <dsp:spPr>
        <a:xfrm>
          <a:off x="435538" y="369084"/>
          <a:ext cx="2271287" cy="2271287"/>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#1. Declarative: The entire system has to be described declaratively</a:t>
          </a:r>
        </a:p>
      </dsp:txBody>
      <dsp:txXfrm>
        <a:off x="546413" y="479959"/>
        <a:ext cx="2049537" cy="2049537"/>
      </dsp:txXfrm>
    </dsp:sp>
    <dsp:sp modelId="{B9205F9D-2F5E-8E4C-BA3A-A3A26D931B69}">
      <dsp:nvSpPr>
        <dsp:cNvPr id="0" name=""/>
        <dsp:cNvSpPr/>
      </dsp:nvSpPr>
      <dsp:spPr>
        <a:xfrm>
          <a:off x="3104301" y="369084"/>
          <a:ext cx="2271287" cy="2271287"/>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#2. Versioned and immutable: The canonical desired system state is versioned in Git</a:t>
          </a:r>
        </a:p>
      </dsp:txBody>
      <dsp:txXfrm>
        <a:off x="3215176" y="479959"/>
        <a:ext cx="2049537" cy="2049537"/>
      </dsp:txXfrm>
    </dsp:sp>
    <dsp:sp modelId="{24173EEC-E371-5D41-B055-B7D896B896EA}">
      <dsp:nvSpPr>
        <dsp:cNvPr id="0" name=""/>
        <dsp:cNvSpPr/>
      </dsp:nvSpPr>
      <dsp:spPr>
        <a:xfrm>
          <a:off x="435538" y="3037847"/>
          <a:ext cx="2271287" cy="2271287"/>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#3. Pulled automatically: Approved changes are automatically applied to the system</a:t>
          </a:r>
        </a:p>
      </dsp:txBody>
      <dsp:txXfrm>
        <a:off x="546413" y="3148722"/>
        <a:ext cx="2049537" cy="2049537"/>
      </dsp:txXfrm>
    </dsp:sp>
    <dsp:sp modelId="{5F4602C2-803E-6A4C-A5A5-BC5E5A88E33F}">
      <dsp:nvSpPr>
        <dsp:cNvPr id="0" name=""/>
        <dsp:cNvSpPr/>
      </dsp:nvSpPr>
      <dsp:spPr>
        <a:xfrm>
          <a:off x="3104301" y="3037847"/>
          <a:ext cx="2271287" cy="2271287"/>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#4. Continuously reconciled: Software agents to ensure correctness and alert on divergence</a:t>
          </a:r>
        </a:p>
      </dsp:txBody>
      <dsp:txXfrm>
        <a:off x="3215176" y="3148722"/>
        <a:ext cx="2049537" cy="2049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3B8CF-3427-1944-97B0-259A1EC8F01D}">
      <dsp:nvSpPr>
        <dsp:cNvPr id="0" name=""/>
        <dsp:cNvSpPr/>
      </dsp:nvSpPr>
      <dsp:spPr>
        <a:xfrm>
          <a:off x="0" y="671"/>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7FF6C-7447-004E-B01C-04CC6A01989B}">
      <dsp:nvSpPr>
        <dsp:cNvPr id="0" name=""/>
        <dsp:cNvSpPr/>
      </dsp:nvSpPr>
      <dsp:spPr>
        <a:xfrm>
          <a:off x="0" y="671"/>
          <a:ext cx="6263640" cy="78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100000"/>
            </a:lnSpc>
            <a:spcBef>
              <a:spcPct val="0"/>
            </a:spcBef>
            <a:spcAft>
              <a:spcPct val="35000"/>
            </a:spcAft>
            <a:buNone/>
            <a:defRPr cap="all"/>
          </a:pPr>
          <a:r>
            <a:rPr lang="en-US" sz="3000" kern="1200"/>
            <a:t>Increased productivity</a:t>
          </a:r>
        </a:p>
      </dsp:txBody>
      <dsp:txXfrm>
        <a:off x="0" y="671"/>
        <a:ext cx="6263640" cy="786192"/>
      </dsp:txXfrm>
    </dsp:sp>
    <dsp:sp modelId="{2D5E5C97-67DD-F84F-A470-D61A0CD0BA1B}">
      <dsp:nvSpPr>
        <dsp:cNvPr id="0" name=""/>
        <dsp:cNvSpPr/>
      </dsp:nvSpPr>
      <dsp:spPr>
        <a:xfrm>
          <a:off x="0" y="786863"/>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05296-839B-4449-B40C-9EE40569022C}">
      <dsp:nvSpPr>
        <dsp:cNvPr id="0" name=""/>
        <dsp:cNvSpPr/>
      </dsp:nvSpPr>
      <dsp:spPr>
        <a:xfrm>
          <a:off x="0" y="786863"/>
          <a:ext cx="6263640" cy="78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100000"/>
            </a:lnSpc>
            <a:spcBef>
              <a:spcPct val="0"/>
            </a:spcBef>
            <a:spcAft>
              <a:spcPct val="35000"/>
            </a:spcAft>
            <a:buNone/>
            <a:defRPr cap="all"/>
          </a:pPr>
          <a:r>
            <a:rPr lang="en-US" sz="3000" kern="1200"/>
            <a:t>Enhanced developer experience</a:t>
          </a:r>
        </a:p>
      </dsp:txBody>
      <dsp:txXfrm>
        <a:off x="0" y="786863"/>
        <a:ext cx="6263640" cy="786192"/>
      </dsp:txXfrm>
    </dsp:sp>
    <dsp:sp modelId="{99892040-436E-3346-8FF5-5D91CC18802F}">
      <dsp:nvSpPr>
        <dsp:cNvPr id="0" name=""/>
        <dsp:cNvSpPr/>
      </dsp:nvSpPr>
      <dsp:spPr>
        <a:xfrm>
          <a:off x="0" y="1573055"/>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165D5B-BE02-B94D-A09E-9845A4EC6F07}">
      <dsp:nvSpPr>
        <dsp:cNvPr id="0" name=""/>
        <dsp:cNvSpPr/>
      </dsp:nvSpPr>
      <dsp:spPr>
        <a:xfrm>
          <a:off x="0" y="1573055"/>
          <a:ext cx="6263640" cy="78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100000"/>
            </a:lnSpc>
            <a:spcBef>
              <a:spcPct val="0"/>
            </a:spcBef>
            <a:spcAft>
              <a:spcPct val="35000"/>
            </a:spcAft>
            <a:buNone/>
            <a:defRPr cap="all"/>
          </a:pPr>
          <a:r>
            <a:rPr lang="en-US" sz="3000" kern="1200"/>
            <a:t>Improved audibility</a:t>
          </a:r>
        </a:p>
      </dsp:txBody>
      <dsp:txXfrm>
        <a:off x="0" y="1573055"/>
        <a:ext cx="6263640" cy="786192"/>
      </dsp:txXfrm>
    </dsp:sp>
    <dsp:sp modelId="{4FE5C3BC-5F2C-964B-A453-E85EF9B734A4}">
      <dsp:nvSpPr>
        <dsp:cNvPr id="0" name=""/>
        <dsp:cNvSpPr/>
      </dsp:nvSpPr>
      <dsp:spPr>
        <a:xfrm>
          <a:off x="0" y="2359247"/>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AE565-5056-7549-B539-55115FC49C42}">
      <dsp:nvSpPr>
        <dsp:cNvPr id="0" name=""/>
        <dsp:cNvSpPr/>
      </dsp:nvSpPr>
      <dsp:spPr>
        <a:xfrm>
          <a:off x="0" y="2359247"/>
          <a:ext cx="6263640" cy="78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100000"/>
            </a:lnSpc>
            <a:spcBef>
              <a:spcPct val="0"/>
            </a:spcBef>
            <a:spcAft>
              <a:spcPct val="35000"/>
            </a:spcAft>
            <a:buNone/>
            <a:defRPr cap="all"/>
          </a:pPr>
          <a:r>
            <a:rPr lang="en-US" sz="3000" kern="1200"/>
            <a:t>Higher reliability</a:t>
          </a:r>
        </a:p>
      </dsp:txBody>
      <dsp:txXfrm>
        <a:off x="0" y="2359247"/>
        <a:ext cx="6263640" cy="786192"/>
      </dsp:txXfrm>
    </dsp:sp>
    <dsp:sp modelId="{D1DACB43-1106-FF4F-B1A6-4D4FF1DAC808}">
      <dsp:nvSpPr>
        <dsp:cNvPr id="0" name=""/>
        <dsp:cNvSpPr/>
      </dsp:nvSpPr>
      <dsp:spPr>
        <a:xfrm>
          <a:off x="0" y="3145440"/>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6A8B7F-0145-F247-8F19-D3A2C975EF8C}">
      <dsp:nvSpPr>
        <dsp:cNvPr id="0" name=""/>
        <dsp:cNvSpPr/>
      </dsp:nvSpPr>
      <dsp:spPr>
        <a:xfrm>
          <a:off x="0" y="3145440"/>
          <a:ext cx="6263640" cy="78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100000"/>
            </a:lnSpc>
            <a:spcBef>
              <a:spcPct val="0"/>
            </a:spcBef>
            <a:spcAft>
              <a:spcPct val="35000"/>
            </a:spcAft>
            <a:buNone/>
            <a:defRPr cap="all"/>
          </a:pPr>
          <a:r>
            <a:rPr lang="en-US" sz="3000" kern="1200"/>
            <a:t>Consistency and standardization</a:t>
          </a:r>
        </a:p>
      </dsp:txBody>
      <dsp:txXfrm>
        <a:off x="0" y="3145440"/>
        <a:ext cx="6263640" cy="786192"/>
      </dsp:txXfrm>
    </dsp:sp>
    <dsp:sp modelId="{2A55CC57-8C37-5940-A634-0216F6F94C60}">
      <dsp:nvSpPr>
        <dsp:cNvPr id="0" name=""/>
        <dsp:cNvSpPr/>
      </dsp:nvSpPr>
      <dsp:spPr>
        <a:xfrm>
          <a:off x="0" y="3931632"/>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1C96D-611A-B045-977B-FDB20044E5D7}">
      <dsp:nvSpPr>
        <dsp:cNvPr id="0" name=""/>
        <dsp:cNvSpPr/>
      </dsp:nvSpPr>
      <dsp:spPr>
        <a:xfrm>
          <a:off x="0" y="3931632"/>
          <a:ext cx="6263640" cy="78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100000"/>
            </a:lnSpc>
            <a:spcBef>
              <a:spcPct val="0"/>
            </a:spcBef>
            <a:spcAft>
              <a:spcPct val="35000"/>
            </a:spcAft>
            <a:buNone/>
            <a:defRPr cap="all"/>
          </a:pPr>
          <a:r>
            <a:rPr lang="en-US" sz="3000" kern="1200"/>
            <a:t>Stronger security guardrails</a:t>
          </a:r>
        </a:p>
      </dsp:txBody>
      <dsp:txXfrm>
        <a:off x="0" y="3931632"/>
        <a:ext cx="6263640" cy="786192"/>
      </dsp:txXfrm>
    </dsp:sp>
    <dsp:sp modelId="{083437E6-1540-7149-BC8F-066AE973D6C7}">
      <dsp:nvSpPr>
        <dsp:cNvPr id="0" name=""/>
        <dsp:cNvSpPr/>
      </dsp:nvSpPr>
      <dsp:spPr>
        <a:xfrm>
          <a:off x="0" y="4717824"/>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986C3F-5A5A-274F-AB13-5C5969C89514}">
      <dsp:nvSpPr>
        <dsp:cNvPr id="0" name=""/>
        <dsp:cNvSpPr/>
      </dsp:nvSpPr>
      <dsp:spPr>
        <a:xfrm>
          <a:off x="0" y="4717824"/>
          <a:ext cx="6263640" cy="78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100000"/>
            </a:lnSpc>
            <a:spcBef>
              <a:spcPct val="0"/>
            </a:spcBef>
            <a:spcAft>
              <a:spcPct val="35000"/>
            </a:spcAft>
            <a:buNone/>
            <a:defRPr cap="all"/>
          </a:pPr>
          <a:r>
            <a:rPr lang="en-US" sz="3000" kern="1200"/>
            <a:t>Faster development &amp; Better Ops</a:t>
          </a:r>
        </a:p>
      </dsp:txBody>
      <dsp:txXfrm>
        <a:off x="0" y="4717824"/>
        <a:ext cx="6263640" cy="786192"/>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648F0-DD30-4EA3-A870-F7A949FEB5F4}" type="datetimeFigureOut">
              <a:rPr lang="en-US" smtClean="0"/>
              <a:t>5/26/2023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9A5DCD-524B-4397-956A-7DAEAD3A779D}" type="slidenum">
              <a:rPr lang="en-US" smtClean="0"/>
              <a:t>‹#›</a:t>
            </a:fld>
            <a:endParaRPr lang="en-US"/>
          </a:p>
        </p:txBody>
      </p:sp>
    </p:spTree>
    <p:extLst>
      <p:ext uri="{BB962C8B-B14F-4D97-AF65-F5344CB8AC3E}">
        <p14:creationId xmlns:p14="http://schemas.microsoft.com/office/powerpoint/2010/main" val="835031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9A5DCD-524B-4397-956A-7DAEAD3A779D}" type="slidenum">
              <a:rPr lang="en-US" smtClean="0"/>
              <a:t>24</a:t>
            </a:fld>
            <a:endParaRPr lang="en-US"/>
          </a:p>
        </p:txBody>
      </p:sp>
    </p:spTree>
    <p:extLst>
      <p:ext uri="{BB962C8B-B14F-4D97-AF65-F5344CB8AC3E}">
        <p14:creationId xmlns:p14="http://schemas.microsoft.com/office/powerpoint/2010/main" val="18233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9A5DCD-524B-4397-956A-7DAEAD3A779D}" type="slidenum">
              <a:rPr lang="en-US" smtClean="0"/>
              <a:t>27</a:t>
            </a:fld>
            <a:endParaRPr lang="en-US"/>
          </a:p>
        </p:txBody>
      </p:sp>
    </p:spTree>
    <p:extLst>
      <p:ext uri="{BB962C8B-B14F-4D97-AF65-F5344CB8AC3E}">
        <p14:creationId xmlns:p14="http://schemas.microsoft.com/office/powerpoint/2010/main" val="3491608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8F46D-7089-1137-696A-BA4BFCF9B4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026132-49C1-11EA-6137-9781382A26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5887AD-FFE2-AD78-BF43-48FCE19E6261}"/>
              </a:ext>
            </a:extLst>
          </p:cNvPr>
          <p:cNvSpPr>
            <a:spLocks noGrp="1"/>
          </p:cNvSpPr>
          <p:nvPr>
            <p:ph type="dt" sz="half" idx="10"/>
          </p:nvPr>
        </p:nvSpPr>
        <p:spPr/>
        <p:txBody>
          <a:bodyPr/>
          <a:lstStyle/>
          <a:p>
            <a:fld id="{FFCD2780-0DFF-462C-BE53-70EEC6418987}" type="datetimeFigureOut">
              <a:rPr lang="en-US" smtClean="0"/>
              <a:t>5/26/2023</a:t>
            </a:fld>
            <a:endParaRPr lang="en-US"/>
          </a:p>
        </p:txBody>
      </p:sp>
      <p:sp>
        <p:nvSpPr>
          <p:cNvPr id="5" name="Footer Placeholder 4">
            <a:extLst>
              <a:ext uri="{FF2B5EF4-FFF2-40B4-BE49-F238E27FC236}">
                <a16:creationId xmlns:a16="http://schemas.microsoft.com/office/drawing/2014/main" id="{6F425278-6D26-B97E-975A-2D9D78F38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6BE7C-1EB5-16CE-4149-1DDD7339ECE5}"/>
              </a:ext>
            </a:extLst>
          </p:cNvPr>
          <p:cNvSpPr>
            <a:spLocks noGrp="1"/>
          </p:cNvSpPr>
          <p:nvPr>
            <p:ph type="sldNum" sz="quarter" idx="12"/>
          </p:nvPr>
        </p:nvSpPr>
        <p:spPr/>
        <p:txBody>
          <a:bodyPr/>
          <a:lstStyle/>
          <a:p>
            <a:fld id="{B3F394E8-727E-4F2B-BAC2-D110B3E59545}" type="slidenum">
              <a:rPr lang="en-US" smtClean="0"/>
              <a:t>‹#›</a:t>
            </a:fld>
            <a:endParaRPr lang="en-US"/>
          </a:p>
        </p:txBody>
      </p:sp>
    </p:spTree>
    <p:extLst>
      <p:ext uri="{BB962C8B-B14F-4D97-AF65-F5344CB8AC3E}">
        <p14:creationId xmlns:p14="http://schemas.microsoft.com/office/powerpoint/2010/main" val="1009427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B59E5-2A3B-BA6E-94C2-DFCF2B65F5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679D6A-418A-876C-09C2-D68973B490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1947E3-0161-E449-24F7-16450AD4318E}"/>
              </a:ext>
            </a:extLst>
          </p:cNvPr>
          <p:cNvSpPr>
            <a:spLocks noGrp="1"/>
          </p:cNvSpPr>
          <p:nvPr>
            <p:ph type="dt" sz="half" idx="10"/>
          </p:nvPr>
        </p:nvSpPr>
        <p:spPr/>
        <p:txBody>
          <a:bodyPr/>
          <a:lstStyle/>
          <a:p>
            <a:fld id="{FFCD2780-0DFF-462C-BE53-70EEC6418987}" type="datetimeFigureOut">
              <a:rPr lang="en-US" smtClean="0"/>
              <a:t>5/26/2023</a:t>
            </a:fld>
            <a:endParaRPr lang="en-US"/>
          </a:p>
        </p:txBody>
      </p:sp>
      <p:sp>
        <p:nvSpPr>
          <p:cNvPr id="5" name="Footer Placeholder 4">
            <a:extLst>
              <a:ext uri="{FF2B5EF4-FFF2-40B4-BE49-F238E27FC236}">
                <a16:creationId xmlns:a16="http://schemas.microsoft.com/office/drawing/2014/main" id="{7D54E2F2-D8B3-E4EC-A88F-453A989EE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3835D-83EA-4943-1BDD-17C0F7087F0E}"/>
              </a:ext>
            </a:extLst>
          </p:cNvPr>
          <p:cNvSpPr>
            <a:spLocks noGrp="1"/>
          </p:cNvSpPr>
          <p:nvPr>
            <p:ph type="sldNum" sz="quarter" idx="12"/>
          </p:nvPr>
        </p:nvSpPr>
        <p:spPr/>
        <p:txBody>
          <a:bodyPr/>
          <a:lstStyle/>
          <a:p>
            <a:fld id="{B3F394E8-727E-4F2B-BAC2-D110B3E59545}" type="slidenum">
              <a:rPr lang="en-US" smtClean="0"/>
              <a:t>‹#›</a:t>
            </a:fld>
            <a:endParaRPr lang="en-US"/>
          </a:p>
        </p:txBody>
      </p:sp>
    </p:spTree>
    <p:extLst>
      <p:ext uri="{BB962C8B-B14F-4D97-AF65-F5344CB8AC3E}">
        <p14:creationId xmlns:p14="http://schemas.microsoft.com/office/powerpoint/2010/main" val="3941660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D6ABE7-717A-E149-170F-3EB8B6BD33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195EDB-16A5-D10C-3A7F-6CF2B4D181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67662-187E-4CAB-EDDE-BAFD17942E4E}"/>
              </a:ext>
            </a:extLst>
          </p:cNvPr>
          <p:cNvSpPr>
            <a:spLocks noGrp="1"/>
          </p:cNvSpPr>
          <p:nvPr>
            <p:ph type="dt" sz="half" idx="10"/>
          </p:nvPr>
        </p:nvSpPr>
        <p:spPr/>
        <p:txBody>
          <a:bodyPr/>
          <a:lstStyle/>
          <a:p>
            <a:fld id="{FFCD2780-0DFF-462C-BE53-70EEC6418987}" type="datetimeFigureOut">
              <a:rPr lang="en-US" smtClean="0"/>
              <a:t>5/26/2023</a:t>
            </a:fld>
            <a:endParaRPr lang="en-US"/>
          </a:p>
        </p:txBody>
      </p:sp>
      <p:sp>
        <p:nvSpPr>
          <p:cNvPr id="5" name="Footer Placeholder 4">
            <a:extLst>
              <a:ext uri="{FF2B5EF4-FFF2-40B4-BE49-F238E27FC236}">
                <a16:creationId xmlns:a16="http://schemas.microsoft.com/office/drawing/2014/main" id="{5EF37F67-6E26-0DF0-545A-7FC019F458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91AF8-3DC7-502A-7836-7800893C233F}"/>
              </a:ext>
            </a:extLst>
          </p:cNvPr>
          <p:cNvSpPr>
            <a:spLocks noGrp="1"/>
          </p:cNvSpPr>
          <p:nvPr>
            <p:ph type="sldNum" sz="quarter" idx="12"/>
          </p:nvPr>
        </p:nvSpPr>
        <p:spPr/>
        <p:txBody>
          <a:bodyPr/>
          <a:lstStyle/>
          <a:p>
            <a:fld id="{B3F394E8-727E-4F2B-BAC2-D110B3E59545}" type="slidenum">
              <a:rPr lang="en-US" smtClean="0"/>
              <a:t>‹#›</a:t>
            </a:fld>
            <a:endParaRPr lang="en-US"/>
          </a:p>
        </p:txBody>
      </p:sp>
    </p:spTree>
    <p:extLst>
      <p:ext uri="{BB962C8B-B14F-4D97-AF65-F5344CB8AC3E}">
        <p14:creationId xmlns:p14="http://schemas.microsoft.com/office/powerpoint/2010/main" val="1272376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A98F4-D507-D200-F8C7-508DA6B1E7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21992-CBAA-7428-A7B1-DC295D2116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3185A5-2F0F-66C1-7462-CE364B0ED47E}"/>
              </a:ext>
            </a:extLst>
          </p:cNvPr>
          <p:cNvSpPr>
            <a:spLocks noGrp="1"/>
          </p:cNvSpPr>
          <p:nvPr>
            <p:ph type="dt" sz="half" idx="10"/>
          </p:nvPr>
        </p:nvSpPr>
        <p:spPr/>
        <p:txBody>
          <a:bodyPr/>
          <a:lstStyle/>
          <a:p>
            <a:fld id="{FFCD2780-0DFF-462C-BE53-70EEC6418987}" type="datetimeFigureOut">
              <a:rPr lang="en-US" smtClean="0"/>
              <a:t>5/26/2023</a:t>
            </a:fld>
            <a:endParaRPr lang="en-US"/>
          </a:p>
        </p:txBody>
      </p:sp>
      <p:sp>
        <p:nvSpPr>
          <p:cNvPr id="5" name="Footer Placeholder 4">
            <a:extLst>
              <a:ext uri="{FF2B5EF4-FFF2-40B4-BE49-F238E27FC236}">
                <a16:creationId xmlns:a16="http://schemas.microsoft.com/office/drawing/2014/main" id="{E569B79B-F8C4-54F2-5AFD-670DE9DE4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B14FA-79C8-2AC4-770F-77113A53AA04}"/>
              </a:ext>
            </a:extLst>
          </p:cNvPr>
          <p:cNvSpPr>
            <a:spLocks noGrp="1"/>
          </p:cNvSpPr>
          <p:nvPr>
            <p:ph type="sldNum" sz="quarter" idx="12"/>
          </p:nvPr>
        </p:nvSpPr>
        <p:spPr/>
        <p:txBody>
          <a:bodyPr/>
          <a:lstStyle/>
          <a:p>
            <a:fld id="{B3F394E8-727E-4F2B-BAC2-D110B3E59545}" type="slidenum">
              <a:rPr lang="en-US" smtClean="0"/>
              <a:t>‹#›</a:t>
            </a:fld>
            <a:endParaRPr lang="en-US"/>
          </a:p>
        </p:txBody>
      </p:sp>
    </p:spTree>
    <p:extLst>
      <p:ext uri="{BB962C8B-B14F-4D97-AF65-F5344CB8AC3E}">
        <p14:creationId xmlns:p14="http://schemas.microsoft.com/office/powerpoint/2010/main" val="473541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7416-24A7-73BC-EC1E-497DE16F15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452F5B-9F55-6A9A-A00B-53A90933BE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7563ED-D143-FF65-67A8-2402CD143BC5}"/>
              </a:ext>
            </a:extLst>
          </p:cNvPr>
          <p:cNvSpPr>
            <a:spLocks noGrp="1"/>
          </p:cNvSpPr>
          <p:nvPr>
            <p:ph type="dt" sz="half" idx="10"/>
          </p:nvPr>
        </p:nvSpPr>
        <p:spPr/>
        <p:txBody>
          <a:bodyPr/>
          <a:lstStyle/>
          <a:p>
            <a:fld id="{FFCD2780-0DFF-462C-BE53-70EEC6418987}" type="datetimeFigureOut">
              <a:rPr lang="en-US" smtClean="0"/>
              <a:t>5/26/2023</a:t>
            </a:fld>
            <a:endParaRPr lang="en-US"/>
          </a:p>
        </p:txBody>
      </p:sp>
      <p:sp>
        <p:nvSpPr>
          <p:cNvPr id="5" name="Footer Placeholder 4">
            <a:extLst>
              <a:ext uri="{FF2B5EF4-FFF2-40B4-BE49-F238E27FC236}">
                <a16:creationId xmlns:a16="http://schemas.microsoft.com/office/drawing/2014/main" id="{30D5D84F-9E5A-1C21-E02E-D139AE2798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E5838-6796-7631-B554-22C543CEB995}"/>
              </a:ext>
            </a:extLst>
          </p:cNvPr>
          <p:cNvSpPr>
            <a:spLocks noGrp="1"/>
          </p:cNvSpPr>
          <p:nvPr>
            <p:ph type="sldNum" sz="quarter" idx="12"/>
          </p:nvPr>
        </p:nvSpPr>
        <p:spPr/>
        <p:txBody>
          <a:bodyPr/>
          <a:lstStyle/>
          <a:p>
            <a:fld id="{B3F394E8-727E-4F2B-BAC2-D110B3E59545}" type="slidenum">
              <a:rPr lang="en-US" smtClean="0"/>
              <a:t>‹#›</a:t>
            </a:fld>
            <a:endParaRPr lang="en-US"/>
          </a:p>
        </p:txBody>
      </p:sp>
    </p:spTree>
    <p:extLst>
      <p:ext uri="{BB962C8B-B14F-4D97-AF65-F5344CB8AC3E}">
        <p14:creationId xmlns:p14="http://schemas.microsoft.com/office/powerpoint/2010/main" val="1623001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D2DB6-32D1-A586-8C76-EBDC8CF5C0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26452-7764-E53E-04C7-D9DD842F43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658608-CF6E-0528-F854-098DC281D1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8E70E3-C0A6-1B36-16D4-50CF12F1A5CB}"/>
              </a:ext>
            </a:extLst>
          </p:cNvPr>
          <p:cNvSpPr>
            <a:spLocks noGrp="1"/>
          </p:cNvSpPr>
          <p:nvPr>
            <p:ph type="dt" sz="half" idx="10"/>
          </p:nvPr>
        </p:nvSpPr>
        <p:spPr/>
        <p:txBody>
          <a:bodyPr/>
          <a:lstStyle/>
          <a:p>
            <a:fld id="{FFCD2780-0DFF-462C-BE53-70EEC6418987}" type="datetimeFigureOut">
              <a:rPr lang="en-US" smtClean="0"/>
              <a:t>5/26/2023</a:t>
            </a:fld>
            <a:endParaRPr lang="en-US"/>
          </a:p>
        </p:txBody>
      </p:sp>
      <p:sp>
        <p:nvSpPr>
          <p:cNvPr id="6" name="Footer Placeholder 5">
            <a:extLst>
              <a:ext uri="{FF2B5EF4-FFF2-40B4-BE49-F238E27FC236}">
                <a16:creationId xmlns:a16="http://schemas.microsoft.com/office/drawing/2014/main" id="{20F45CE2-404B-DF33-E436-F7C3717889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66415E-5130-0541-0BCC-796B96ACA0E8}"/>
              </a:ext>
            </a:extLst>
          </p:cNvPr>
          <p:cNvSpPr>
            <a:spLocks noGrp="1"/>
          </p:cNvSpPr>
          <p:nvPr>
            <p:ph type="sldNum" sz="quarter" idx="12"/>
          </p:nvPr>
        </p:nvSpPr>
        <p:spPr/>
        <p:txBody>
          <a:bodyPr/>
          <a:lstStyle/>
          <a:p>
            <a:fld id="{B3F394E8-727E-4F2B-BAC2-D110B3E59545}" type="slidenum">
              <a:rPr lang="en-US" smtClean="0"/>
              <a:t>‹#›</a:t>
            </a:fld>
            <a:endParaRPr lang="en-US"/>
          </a:p>
        </p:txBody>
      </p:sp>
    </p:spTree>
    <p:extLst>
      <p:ext uri="{BB962C8B-B14F-4D97-AF65-F5344CB8AC3E}">
        <p14:creationId xmlns:p14="http://schemas.microsoft.com/office/powerpoint/2010/main" val="1668852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6A21-FB7D-0953-E90B-467F003576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EBBB32-F4B2-6EAB-3518-E00487B0AD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6582A-8D61-96A9-3DEA-60107A5CCB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2E3D48-A2FD-E21E-F4E7-A9037BDC0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D3CB8-D1FC-4FBF-8F67-03D2709B7C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C7E840-9F89-F004-8061-89057B4338A6}"/>
              </a:ext>
            </a:extLst>
          </p:cNvPr>
          <p:cNvSpPr>
            <a:spLocks noGrp="1"/>
          </p:cNvSpPr>
          <p:nvPr>
            <p:ph type="dt" sz="half" idx="10"/>
          </p:nvPr>
        </p:nvSpPr>
        <p:spPr/>
        <p:txBody>
          <a:bodyPr/>
          <a:lstStyle/>
          <a:p>
            <a:fld id="{FFCD2780-0DFF-462C-BE53-70EEC6418987}" type="datetimeFigureOut">
              <a:rPr lang="en-US" smtClean="0"/>
              <a:t>5/26/2023</a:t>
            </a:fld>
            <a:endParaRPr lang="en-US"/>
          </a:p>
        </p:txBody>
      </p:sp>
      <p:sp>
        <p:nvSpPr>
          <p:cNvPr id="8" name="Footer Placeholder 7">
            <a:extLst>
              <a:ext uri="{FF2B5EF4-FFF2-40B4-BE49-F238E27FC236}">
                <a16:creationId xmlns:a16="http://schemas.microsoft.com/office/drawing/2014/main" id="{FD7D0DC3-9281-D24D-741B-F5265F2E4B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779D93-6E49-0D3F-0DB2-642350A5B47C}"/>
              </a:ext>
            </a:extLst>
          </p:cNvPr>
          <p:cNvSpPr>
            <a:spLocks noGrp="1"/>
          </p:cNvSpPr>
          <p:nvPr>
            <p:ph type="sldNum" sz="quarter" idx="12"/>
          </p:nvPr>
        </p:nvSpPr>
        <p:spPr/>
        <p:txBody>
          <a:bodyPr/>
          <a:lstStyle/>
          <a:p>
            <a:fld id="{B3F394E8-727E-4F2B-BAC2-D110B3E59545}" type="slidenum">
              <a:rPr lang="en-US" smtClean="0"/>
              <a:t>‹#›</a:t>
            </a:fld>
            <a:endParaRPr lang="en-US"/>
          </a:p>
        </p:txBody>
      </p:sp>
    </p:spTree>
    <p:extLst>
      <p:ext uri="{BB962C8B-B14F-4D97-AF65-F5344CB8AC3E}">
        <p14:creationId xmlns:p14="http://schemas.microsoft.com/office/powerpoint/2010/main" val="138627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B839-9192-F930-7BE5-C5C6B69992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CDA929-0DE4-A37F-8279-9BE1C7FBF980}"/>
              </a:ext>
            </a:extLst>
          </p:cNvPr>
          <p:cNvSpPr>
            <a:spLocks noGrp="1"/>
          </p:cNvSpPr>
          <p:nvPr>
            <p:ph type="dt" sz="half" idx="10"/>
          </p:nvPr>
        </p:nvSpPr>
        <p:spPr/>
        <p:txBody>
          <a:bodyPr/>
          <a:lstStyle/>
          <a:p>
            <a:fld id="{FFCD2780-0DFF-462C-BE53-70EEC6418987}" type="datetimeFigureOut">
              <a:rPr lang="en-US" smtClean="0"/>
              <a:t>5/26/2023</a:t>
            </a:fld>
            <a:endParaRPr lang="en-US"/>
          </a:p>
        </p:txBody>
      </p:sp>
      <p:sp>
        <p:nvSpPr>
          <p:cNvPr id="4" name="Footer Placeholder 3">
            <a:extLst>
              <a:ext uri="{FF2B5EF4-FFF2-40B4-BE49-F238E27FC236}">
                <a16:creationId xmlns:a16="http://schemas.microsoft.com/office/drawing/2014/main" id="{B2773E56-FD91-B3A3-ECD5-FC7A83ACD7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D2FFF2-358E-E645-D4D9-CD9F4C731F78}"/>
              </a:ext>
            </a:extLst>
          </p:cNvPr>
          <p:cNvSpPr>
            <a:spLocks noGrp="1"/>
          </p:cNvSpPr>
          <p:nvPr>
            <p:ph type="sldNum" sz="quarter" idx="12"/>
          </p:nvPr>
        </p:nvSpPr>
        <p:spPr/>
        <p:txBody>
          <a:bodyPr/>
          <a:lstStyle/>
          <a:p>
            <a:fld id="{B3F394E8-727E-4F2B-BAC2-D110B3E59545}" type="slidenum">
              <a:rPr lang="en-US" smtClean="0"/>
              <a:t>‹#›</a:t>
            </a:fld>
            <a:endParaRPr lang="en-US"/>
          </a:p>
        </p:txBody>
      </p:sp>
    </p:spTree>
    <p:extLst>
      <p:ext uri="{BB962C8B-B14F-4D97-AF65-F5344CB8AC3E}">
        <p14:creationId xmlns:p14="http://schemas.microsoft.com/office/powerpoint/2010/main" val="2277018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99DA1F-A5EC-FCA2-20A1-6077108ABE85}"/>
              </a:ext>
            </a:extLst>
          </p:cNvPr>
          <p:cNvSpPr>
            <a:spLocks noGrp="1"/>
          </p:cNvSpPr>
          <p:nvPr>
            <p:ph type="dt" sz="half" idx="10"/>
          </p:nvPr>
        </p:nvSpPr>
        <p:spPr/>
        <p:txBody>
          <a:bodyPr/>
          <a:lstStyle/>
          <a:p>
            <a:fld id="{FFCD2780-0DFF-462C-BE53-70EEC6418987}" type="datetimeFigureOut">
              <a:rPr lang="en-US" smtClean="0"/>
              <a:t>5/26/2023</a:t>
            </a:fld>
            <a:endParaRPr lang="en-US"/>
          </a:p>
        </p:txBody>
      </p:sp>
      <p:sp>
        <p:nvSpPr>
          <p:cNvPr id="3" name="Footer Placeholder 2">
            <a:extLst>
              <a:ext uri="{FF2B5EF4-FFF2-40B4-BE49-F238E27FC236}">
                <a16:creationId xmlns:a16="http://schemas.microsoft.com/office/drawing/2014/main" id="{F27201C0-6D32-AFC4-8D62-DD9E98C267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C20FC7-87E9-6590-59EE-DDC11EA656CD}"/>
              </a:ext>
            </a:extLst>
          </p:cNvPr>
          <p:cNvSpPr>
            <a:spLocks noGrp="1"/>
          </p:cNvSpPr>
          <p:nvPr>
            <p:ph type="sldNum" sz="quarter" idx="12"/>
          </p:nvPr>
        </p:nvSpPr>
        <p:spPr/>
        <p:txBody>
          <a:bodyPr/>
          <a:lstStyle/>
          <a:p>
            <a:fld id="{B3F394E8-727E-4F2B-BAC2-D110B3E59545}" type="slidenum">
              <a:rPr lang="en-US" smtClean="0"/>
              <a:t>‹#›</a:t>
            </a:fld>
            <a:endParaRPr lang="en-US"/>
          </a:p>
        </p:txBody>
      </p:sp>
    </p:spTree>
    <p:extLst>
      <p:ext uri="{BB962C8B-B14F-4D97-AF65-F5344CB8AC3E}">
        <p14:creationId xmlns:p14="http://schemas.microsoft.com/office/powerpoint/2010/main" val="275097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FDAD-A082-8C1C-ECE4-615A13E3D4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D76B88-E199-BE26-80E5-588350A0C0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2BAF98-D1BF-3C82-BCA8-8CDC99563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C513DD-78AE-132A-048E-B92E5CCD23FF}"/>
              </a:ext>
            </a:extLst>
          </p:cNvPr>
          <p:cNvSpPr>
            <a:spLocks noGrp="1"/>
          </p:cNvSpPr>
          <p:nvPr>
            <p:ph type="dt" sz="half" idx="10"/>
          </p:nvPr>
        </p:nvSpPr>
        <p:spPr/>
        <p:txBody>
          <a:bodyPr/>
          <a:lstStyle/>
          <a:p>
            <a:fld id="{FFCD2780-0DFF-462C-BE53-70EEC6418987}" type="datetimeFigureOut">
              <a:rPr lang="en-US" smtClean="0"/>
              <a:t>5/26/2023</a:t>
            </a:fld>
            <a:endParaRPr lang="en-US"/>
          </a:p>
        </p:txBody>
      </p:sp>
      <p:sp>
        <p:nvSpPr>
          <p:cNvPr id="6" name="Footer Placeholder 5">
            <a:extLst>
              <a:ext uri="{FF2B5EF4-FFF2-40B4-BE49-F238E27FC236}">
                <a16:creationId xmlns:a16="http://schemas.microsoft.com/office/drawing/2014/main" id="{BD3243DF-B3C3-D8C0-7F5C-AD2595C6BE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C7910A-876E-75B8-0202-550996172DF4}"/>
              </a:ext>
            </a:extLst>
          </p:cNvPr>
          <p:cNvSpPr>
            <a:spLocks noGrp="1"/>
          </p:cNvSpPr>
          <p:nvPr>
            <p:ph type="sldNum" sz="quarter" idx="12"/>
          </p:nvPr>
        </p:nvSpPr>
        <p:spPr/>
        <p:txBody>
          <a:bodyPr/>
          <a:lstStyle/>
          <a:p>
            <a:fld id="{B3F394E8-727E-4F2B-BAC2-D110B3E59545}" type="slidenum">
              <a:rPr lang="en-US" smtClean="0"/>
              <a:t>‹#›</a:t>
            </a:fld>
            <a:endParaRPr lang="en-US"/>
          </a:p>
        </p:txBody>
      </p:sp>
    </p:spTree>
    <p:extLst>
      <p:ext uri="{BB962C8B-B14F-4D97-AF65-F5344CB8AC3E}">
        <p14:creationId xmlns:p14="http://schemas.microsoft.com/office/powerpoint/2010/main" val="386413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7F84-803E-05E6-089C-D1CE96778F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6EFAC5-836A-102A-D4DB-78796F193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059EE4-5853-6C86-E870-21A831E8A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9816AE-8EF7-3221-89D2-3D01A875CA46}"/>
              </a:ext>
            </a:extLst>
          </p:cNvPr>
          <p:cNvSpPr>
            <a:spLocks noGrp="1"/>
          </p:cNvSpPr>
          <p:nvPr>
            <p:ph type="dt" sz="half" idx="10"/>
          </p:nvPr>
        </p:nvSpPr>
        <p:spPr/>
        <p:txBody>
          <a:bodyPr/>
          <a:lstStyle/>
          <a:p>
            <a:fld id="{FFCD2780-0DFF-462C-BE53-70EEC6418987}" type="datetimeFigureOut">
              <a:rPr lang="en-US" smtClean="0"/>
              <a:t>5/26/2023</a:t>
            </a:fld>
            <a:endParaRPr lang="en-US"/>
          </a:p>
        </p:txBody>
      </p:sp>
      <p:sp>
        <p:nvSpPr>
          <p:cNvPr id="6" name="Footer Placeholder 5">
            <a:extLst>
              <a:ext uri="{FF2B5EF4-FFF2-40B4-BE49-F238E27FC236}">
                <a16:creationId xmlns:a16="http://schemas.microsoft.com/office/drawing/2014/main" id="{064AE735-4195-6262-6E41-74C09339E6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C93FB-B3D7-7370-60A1-CD96352D67C1}"/>
              </a:ext>
            </a:extLst>
          </p:cNvPr>
          <p:cNvSpPr>
            <a:spLocks noGrp="1"/>
          </p:cNvSpPr>
          <p:nvPr>
            <p:ph type="sldNum" sz="quarter" idx="12"/>
          </p:nvPr>
        </p:nvSpPr>
        <p:spPr/>
        <p:txBody>
          <a:bodyPr/>
          <a:lstStyle/>
          <a:p>
            <a:fld id="{B3F394E8-727E-4F2B-BAC2-D110B3E59545}" type="slidenum">
              <a:rPr lang="en-US" smtClean="0"/>
              <a:t>‹#›</a:t>
            </a:fld>
            <a:endParaRPr lang="en-US"/>
          </a:p>
        </p:txBody>
      </p:sp>
    </p:spTree>
    <p:extLst>
      <p:ext uri="{BB962C8B-B14F-4D97-AF65-F5344CB8AC3E}">
        <p14:creationId xmlns:p14="http://schemas.microsoft.com/office/powerpoint/2010/main" val="1112243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0A1D97-0393-47D4-2069-93421AA87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262828-28A5-F11A-C8BE-A0BF1FC50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8C9FB1-BB49-83DD-A086-7C2BA0483C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CD2780-0DFF-462C-BE53-70EEC6418987}" type="datetimeFigureOut">
              <a:rPr lang="en-US" smtClean="0"/>
              <a:t>5/26/2023</a:t>
            </a:fld>
            <a:endParaRPr lang="en-US"/>
          </a:p>
        </p:txBody>
      </p:sp>
      <p:sp>
        <p:nvSpPr>
          <p:cNvPr id="5" name="Footer Placeholder 4">
            <a:extLst>
              <a:ext uri="{FF2B5EF4-FFF2-40B4-BE49-F238E27FC236}">
                <a16:creationId xmlns:a16="http://schemas.microsoft.com/office/drawing/2014/main" id="{64D193B2-77BD-D744-6946-B528D357C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7E086A-7255-0E22-71FD-DE1F8FBC96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394E8-727E-4F2B-BAC2-D110B3E59545}" type="slidenum">
              <a:rPr lang="en-US" smtClean="0"/>
              <a:t>‹#›</a:t>
            </a:fld>
            <a:endParaRPr lang="en-US"/>
          </a:p>
        </p:txBody>
      </p:sp>
    </p:spTree>
    <p:extLst>
      <p:ext uri="{BB962C8B-B14F-4D97-AF65-F5344CB8AC3E}">
        <p14:creationId xmlns:p14="http://schemas.microsoft.com/office/powerpoint/2010/main" val="1779214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nyu-dataservices.github.io/Intro-Git-GitHub/"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argo-cd.readthedocs.io/en/stable/#architectur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argo-cd.readthedocs.io/en/stable/operator-manual/webhook/#git-webhook-configura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blog.argoproj.io/introducing-argo-cd-declarative-continuous-delivery-for-kubernetes-da2a73a780cd"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argocd-notifications.readthedocs.io/en/stabl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argo-cd.readthedocs.io/en/stable/user-guide/resource_hooks/#hook-deletion-polici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yu-dataservices.github.io/Intro-Git-GitHub/"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s://argo-cd.readthedocs.io/en/stable/operator-manual/high_availability/#webhook-and-manifest-paths-annotation" TargetMode="Externa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nyu-dataservices.github.io/Intro-Git-GitHub/"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6FF6ABB9-2AC7-7B9A-DBF1-77C5E43DA352}"/>
              </a:ext>
            </a:extLst>
          </p:cNvPr>
          <p:cNvSpPr>
            <a:spLocks noGrp="1"/>
          </p:cNvSpPr>
          <p:nvPr>
            <p:ph type="ctrTitle"/>
          </p:nvPr>
        </p:nvSpPr>
        <p:spPr>
          <a:xfrm>
            <a:off x="890338" y="640080"/>
            <a:ext cx="3734014" cy="3566160"/>
          </a:xfrm>
        </p:spPr>
        <p:txBody>
          <a:bodyPr vert="horz" lIns="91440" tIns="45720" rIns="91440" bIns="45720" rtlCol="0" anchor="b">
            <a:normAutofit/>
          </a:bodyPr>
          <a:lstStyle/>
          <a:p>
            <a:pPr algn="l"/>
            <a:r>
              <a:rPr lang="en-US" sz="4200" err="1">
                <a:latin typeface="+mj-lt"/>
              </a:rPr>
              <a:t>GitOps</a:t>
            </a:r>
            <a:r>
              <a:rPr lang="en-US" sz="4200">
                <a:latin typeface="+mj-lt"/>
              </a:rPr>
              <a:t> Based Continuous Delivery for Kubernetes with </a:t>
            </a:r>
            <a:r>
              <a:rPr lang="en-US" sz="4200" err="1">
                <a:latin typeface="+mj-lt"/>
              </a:rPr>
              <a:t>ArgoCD</a:t>
            </a:r>
            <a:br>
              <a:rPr lang="en-US" sz="4200">
                <a:latin typeface="+mj-lt"/>
              </a:rPr>
            </a:br>
            <a:endParaRPr lang="en-US" sz="4200"/>
          </a:p>
        </p:txBody>
      </p:sp>
      <p:sp>
        <p:nvSpPr>
          <p:cNvPr id="5" name="Subtitle 4">
            <a:extLst>
              <a:ext uri="{FF2B5EF4-FFF2-40B4-BE49-F238E27FC236}">
                <a16:creationId xmlns:a16="http://schemas.microsoft.com/office/drawing/2014/main" id="{4B540293-234D-C545-1BE1-35299709004C}"/>
              </a:ext>
            </a:extLst>
          </p:cNvPr>
          <p:cNvSpPr>
            <a:spLocks noGrp="1"/>
          </p:cNvSpPr>
          <p:nvPr>
            <p:ph type="subTitle" idx="1"/>
          </p:nvPr>
        </p:nvSpPr>
        <p:spPr>
          <a:xfrm>
            <a:off x="890339" y="4636008"/>
            <a:ext cx="4625878" cy="1572768"/>
          </a:xfrm>
        </p:spPr>
        <p:txBody>
          <a:bodyPr>
            <a:normAutofit/>
          </a:bodyPr>
          <a:lstStyle/>
          <a:p>
            <a:pPr algn="l"/>
            <a:r>
              <a:rPr lang="en-US" sz="2200"/>
              <a:t>Presenters:</a:t>
            </a:r>
          </a:p>
          <a:p>
            <a:pPr marL="457200" indent="-228600" algn="l">
              <a:buFont typeface="Arial" panose="020B0604020202020204" pitchFamily="34" charset="0"/>
              <a:buChar char="•"/>
            </a:pPr>
            <a:r>
              <a:rPr lang="en-US" sz="2200"/>
              <a:t>Senthil Raja </a:t>
            </a:r>
            <a:r>
              <a:rPr lang="en-US" sz="2200" err="1"/>
              <a:t>Chermapandian</a:t>
            </a:r>
            <a:endParaRPr lang="en-US" sz="2200"/>
          </a:p>
          <a:p>
            <a:pPr marL="457200" indent="-228600" algn="l">
              <a:buFont typeface="Arial" panose="020B0604020202020204" pitchFamily="34" charset="0"/>
              <a:buChar char="•"/>
            </a:pPr>
            <a:r>
              <a:rPr lang="en-US" sz="2200"/>
              <a:t>Raman N</a:t>
            </a:r>
          </a:p>
          <a:p>
            <a:pPr algn="l"/>
            <a:endParaRPr lang="en-US" sz="2200"/>
          </a:p>
        </p:txBody>
      </p:sp>
      <p:sp>
        <p:nvSpPr>
          <p:cNvPr id="2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A6DC3F9-E3C1-F993-3E6F-2434B18A10F6}"/>
              </a:ext>
            </a:extLst>
          </p:cNvPr>
          <p:cNvPicPr>
            <a:picLocks noChangeAspect="1"/>
          </p:cNvPicPr>
          <p:nvPr/>
        </p:nvPicPr>
        <p:blipFill rotWithShape="1">
          <a:blip r:embed="rId2"/>
          <a:srcRect l="23943" r="9104"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2" name="Picture 1" descr="A picture containing text, traffic sign, font, logo&#10;&#10;Description automatically generated">
            <a:extLst>
              <a:ext uri="{FF2B5EF4-FFF2-40B4-BE49-F238E27FC236}">
                <a16:creationId xmlns:a16="http://schemas.microsoft.com/office/drawing/2014/main" id="{E916FB25-C7C2-9717-26F0-4B14A37947D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02"/>
          <a:stretch/>
        </p:blipFill>
        <p:spPr>
          <a:xfrm>
            <a:off x="5098250" y="4844461"/>
            <a:ext cx="1821533" cy="181603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Picture 2">
            <a:extLst>
              <a:ext uri="{FF2B5EF4-FFF2-40B4-BE49-F238E27FC236}">
                <a16:creationId xmlns:a16="http://schemas.microsoft.com/office/drawing/2014/main" id="{5DCFDB8C-E26A-BBD9-6BED-0123AFBC8F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2"/>
          <a:stretch/>
        </p:blipFill>
        <p:spPr bwMode="auto">
          <a:xfrm>
            <a:off x="7133235" y="4636008"/>
            <a:ext cx="1907940" cy="190217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4" name="Graphic 6">
            <a:extLst>
              <a:ext uri="{FF2B5EF4-FFF2-40B4-BE49-F238E27FC236}">
                <a16:creationId xmlns:a16="http://schemas.microsoft.com/office/drawing/2014/main" id="{C9339693-DD5E-B75E-0141-93315C8AAC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08511" y="2924"/>
            <a:ext cx="1487310" cy="1482873"/>
          </a:xfrm>
          <a:prstGeom prst="rect">
            <a:avLst/>
          </a:prstGeom>
        </p:spPr>
      </p:pic>
    </p:spTree>
    <p:extLst>
      <p:ext uri="{BB962C8B-B14F-4D97-AF65-F5344CB8AC3E}">
        <p14:creationId xmlns:p14="http://schemas.microsoft.com/office/powerpoint/2010/main" val="3714986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Pull based Deployments</a:t>
            </a:r>
          </a:p>
        </p:txBody>
      </p:sp>
      <p:sp>
        <p:nvSpPr>
          <p:cNvPr id="7177"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Pull-based Deployments">
            <a:extLst>
              <a:ext uri="{FF2B5EF4-FFF2-40B4-BE49-F238E27FC236}">
                <a16:creationId xmlns:a16="http://schemas.microsoft.com/office/drawing/2014/main" id="{5A18E1D8-5D4B-3DF7-E85B-DC69838B1C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0040" y="2737626"/>
            <a:ext cx="11548872" cy="337804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57D5112-228A-80CB-487B-4BE9442CC5E6}"/>
              </a:ext>
            </a:extLst>
          </p:cNvPr>
          <p:cNvSpPr txBox="1">
            <a:spLocks/>
          </p:cNvSpPr>
          <p:nvPr/>
        </p:nvSpPr>
        <p:spPr>
          <a:xfrm>
            <a:off x="9303026" y="6353182"/>
            <a:ext cx="2888974" cy="504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solidFill>
                  <a:srgbClr val="32324B"/>
                </a:solidFill>
              </a:rPr>
              <a:t>Source: https://</a:t>
            </a:r>
            <a:r>
              <a:rPr lang="en-US" sz="1200" err="1">
                <a:solidFill>
                  <a:srgbClr val="32324B"/>
                </a:solidFill>
              </a:rPr>
              <a:t>www.gitops.tech</a:t>
            </a:r>
            <a:r>
              <a:rPr lang="en-US" sz="1200">
                <a:solidFill>
                  <a:srgbClr val="32324B"/>
                </a:solidFill>
              </a:rPr>
              <a:t>/</a:t>
            </a:r>
            <a:endParaRPr lang="en-US" sz="1200"/>
          </a:p>
        </p:txBody>
      </p:sp>
    </p:spTree>
    <p:extLst>
      <p:ext uri="{BB962C8B-B14F-4D97-AF65-F5344CB8AC3E}">
        <p14:creationId xmlns:p14="http://schemas.microsoft.com/office/powerpoint/2010/main" val="3063122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kern="1200">
                <a:solidFill>
                  <a:schemeClr val="tx1"/>
                </a:solidFill>
                <a:latin typeface="+mj-lt"/>
                <a:ea typeface="+mj-ea"/>
                <a:cs typeface="+mj-cs"/>
              </a:rPr>
              <a:t>Working with multiple Applications and Environments</a:t>
            </a:r>
          </a:p>
        </p:txBody>
      </p:sp>
      <p:sp>
        <p:nvSpPr>
          <p:cNvPr id="922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Multiple applications and environments">
            <a:extLst>
              <a:ext uri="{FF2B5EF4-FFF2-40B4-BE49-F238E27FC236}">
                <a16:creationId xmlns:a16="http://schemas.microsoft.com/office/drawing/2014/main" id="{7E88BFC0-A7B4-D785-22E1-A50E978DEB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0040" y="2910859"/>
            <a:ext cx="11548872" cy="303157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933B63E-FBD6-2640-673C-934FDA7B91B2}"/>
              </a:ext>
            </a:extLst>
          </p:cNvPr>
          <p:cNvSpPr txBox="1">
            <a:spLocks/>
          </p:cNvSpPr>
          <p:nvPr/>
        </p:nvSpPr>
        <p:spPr>
          <a:xfrm>
            <a:off x="9485244" y="6263730"/>
            <a:ext cx="2620617" cy="504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solidFill>
                  <a:srgbClr val="32324B"/>
                </a:solidFill>
              </a:rPr>
              <a:t>Source: https://</a:t>
            </a:r>
            <a:r>
              <a:rPr lang="en-US" sz="1200" err="1">
                <a:solidFill>
                  <a:srgbClr val="32324B"/>
                </a:solidFill>
              </a:rPr>
              <a:t>www.gitops.tech</a:t>
            </a:r>
            <a:r>
              <a:rPr lang="en-US" sz="1200">
                <a:solidFill>
                  <a:srgbClr val="32324B"/>
                </a:solidFill>
              </a:rPr>
              <a:t>/</a:t>
            </a:r>
            <a:endParaRPr lang="en-US" sz="1200"/>
          </a:p>
        </p:txBody>
      </p:sp>
    </p:spTree>
    <p:extLst>
      <p:ext uri="{BB962C8B-B14F-4D97-AF65-F5344CB8AC3E}">
        <p14:creationId xmlns:p14="http://schemas.microsoft.com/office/powerpoint/2010/main" val="4164520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838200" y="365125"/>
            <a:ext cx="10515600" cy="1325563"/>
          </a:xfrm>
        </p:spPr>
        <p:txBody>
          <a:bodyPr>
            <a:normAutofit/>
          </a:bodyPr>
          <a:lstStyle/>
          <a:p>
            <a:r>
              <a:rPr lang="en-US" sz="5400"/>
              <a:t>CNCF and GitOps</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E33476-D649-A358-217C-DA639F999B19}"/>
              </a:ext>
            </a:extLst>
          </p:cNvPr>
          <p:cNvSpPr>
            <a:spLocks noGrp="1"/>
          </p:cNvSpPr>
          <p:nvPr>
            <p:ph idx="1"/>
          </p:nvPr>
        </p:nvSpPr>
        <p:spPr>
          <a:xfrm>
            <a:off x="838200" y="1929384"/>
            <a:ext cx="10515600" cy="4251960"/>
          </a:xfrm>
        </p:spPr>
        <p:txBody>
          <a:bodyPr>
            <a:normAutofit/>
          </a:bodyPr>
          <a:lstStyle/>
          <a:p>
            <a:r>
              <a:rPr lang="en-US" sz="2200"/>
              <a:t>Seeking to bring clarity to the core ideas of </a:t>
            </a:r>
            <a:r>
              <a:rPr lang="en-US" sz="2200" err="1"/>
              <a:t>GitOps</a:t>
            </a:r>
            <a:r>
              <a:rPr lang="en-US" sz="2200"/>
              <a:t>, the CNCF has taken steps to set up a governing body to oversee the progress of </a:t>
            </a:r>
            <a:r>
              <a:rPr lang="en-US" sz="2200" err="1"/>
              <a:t>GitOps</a:t>
            </a:r>
            <a:r>
              <a:rPr lang="en-US" sz="2200"/>
              <a:t> in a vendor-neutral manner.</a:t>
            </a:r>
          </a:p>
          <a:p>
            <a:endParaRPr lang="en-US" sz="2200"/>
          </a:p>
          <a:p>
            <a:r>
              <a:rPr lang="en-US" sz="2200"/>
              <a:t>The </a:t>
            </a:r>
            <a:r>
              <a:rPr lang="en-US" sz="2200" err="1"/>
              <a:t>GitOps</a:t>
            </a:r>
            <a:r>
              <a:rPr lang="en-US" sz="2200"/>
              <a:t> Working Group is established under the CNCF App Delivery SIG (special interest group) that aims to define a </a:t>
            </a:r>
            <a:r>
              <a:rPr lang="en-US" sz="2200" b="1"/>
              <a:t>vendor-neutral meaning of </a:t>
            </a:r>
            <a:r>
              <a:rPr lang="en-US" sz="2200" b="1" err="1"/>
              <a:t>GitOps</a:t>
            </a:r>
            <a:r>
              <a:rPr lang="en-US" sz="2200"/>
              <a:t>. As a first step, they started the </a:t>
            </a:r>
            <a:r>
              <a:rPr lang="en-US" sz="2200" err="1"/>
              <a:t>OpenGitOps</a:t>
            </a:r>
            <a:r>
              <a:rPr lang="en-US" sz="2200"/>
              <a:t> Project.</a:t>
            </a:r>
          </a:p>
          <a:p>
            <a:pPr lvl="1"/>
            <a:r>
              <a:rPr lang="en-US" sz="1800"/>
              <a:t>https://</a:t>
            </a:r>
            <a:r>
              <a:rPr lang="en-US" sz="1800" err="1"/>
              <a:t>github.com</a:t>
            </a:r>
            <a:r>
              <a:rPr lang="en-US" sz="1800"/>
              <a:t>/</a:t>
            </a:r>
            <a:r>
              <a:rPr lang="en-US" sz="1800" err="1"/>
              <a:t>cncf</a:t>
            </a:r>
            <a:r>
              <a:rPr lang="en-US" sz="1800"/>
              <a:t>/tag-app-delivery/tree/main/</a:t>
            </a:r>
            <a:r>
              <a:rPr lang="en-US" sz="1800" err="1"/>
              <a:t>gitops-wg</a:t>
            </a:r>
            <a:endParaRPr lang="en-US" sz="1800"/>
          </a:p>
          <a:p>
            <a:endParaRPr lang="en-US" sz="2200"/>
          </a:p>
          <a:p>
            <a:r>
              <a:rPr lang="en-US" sz="2200"/>
              <a:t>In a bid to bring consistency to </a:t>
            </a:r>
            <a:r>
              <a:rPr lang="en-US" sz="2200" err="1"/>
              <a:t>GitOps</a:t>
            </a:r>
            <a:r>
              <a:rPr lang="en-US" sz="2200"/>
              <a:t>, the </a:t>
            </a:r>
            <a:r>
              <a:rPr lang="en-US" sz="2200" err="1"/>
              <a:t>GitOps</a:t>
            </a:r>
            <a:r>
              <a:rPr lang="en-US" sz="2200"/>
              <a:t> Working Group has laid out the fundamental principles that govern </a:t>
            </a:r>
            <a:r>
              <a:rPr lang="en-US" sz="2200" err="1"/>
              <a:t>GitOps</a:t>
            </a:r>
            <a:r>
              <a:rPr lang="en-US" sz="2200"/>
              <a:t>.</a:t>
            </a:r>
          </a:p>
          <a:p>
            <a:pPr lvl="1"/>
            <a:r>
              <a:rPr lang="en-US" sz="1800"/>
              <a:t>https://</a:t>
            </a:r>
            <a:r>
              <a:rPr lang="en-US" sz="1800" err="1"/>
              <a:t>opengitops.dev</a:t>
            </a:r>
            <a:r>
              <a:rPr lang="en-US" sz="1800"/>
              <a:t>/</a:t>
            </a:r>
          </a:p>
        </p:txBody>
      </p:sp>
    </p:spTree>
    <p:extLst>
      <p:ext uri="{BB962C8B-B14F-4D97-AF65-F5344CB8AC3E}">
        <p14:creationId xmlns:p14="http://schemas.microsoft.com/office/powerpoint/2010/main" val="487401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637AC0-8D42-1E04-F4FE-B664F99E704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ArgoCD</a:t>
            </a:r>
          </a:p>
        </p:txBody>
      </p:sp>
      <p:sp>
        <p:nvSpPr>
          <p:cNvPr id="1127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CE763BE2-796B-6732-B0E8-6BD6D9E857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847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000" kern="1200">
                <a:solidFill>
                  <a:schemeClr val="tx1"/>
                </a:solidFill>
                <a:latin typeface="+mj-lt"/>
                <a:ea typeface="+mj-ea"/>
                <a:cs typeface="+mj-cs"/>
              </a:rPr>
              <a:t>Architecture Diagram</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56DF69-6E31-41E6-C56F-EDD5BE231047}"/>
              </a:ext>
            </a:extLst>
          </p:cNvPr>
          <p:cNvSpPr txBox="1"/>
          <p:nvPr/>
        </p:nvSpPr>
        <p:spPr>
          <a:xfrm>
            <a:off x="630935" y="2807208"/>
            <a:ext cx="3715981" cy="3884792"/>
          </a:xfrm>
          <a:prstGeom prst="rect">
            <a:avLst/>
          </a:prstGeom>
        </p:spPr>
        <p:txBody>
          <a:bodyPr vert="horz" lIns="91440" tIns="45720" rIns="91440" bIns="45720" rtlCol="0" anchor="t">
            <a:normAutofit/>
          </a:bodyPr>
          <a:lstStyle/>
          <a:p>
            <a:pPr marL="342900" indent="-228600">
              <a:lnSpc>
                <a:spcPct val="90000"/>
              </a:lnSpc>
              <a:spcAft>
                <a:spcPts val="600"/>
              </a:spcAft>
              <a:buFont typeface="Arial" panose="020B0604020202020204" pitchFamily="34" charset="0"/>
              <a:buChar char="•"/>
            </a:pPr>
            <a:r>
              <a:rPr lang="en-US" sz="1500"/>
              <a:t>New PR is merged into </a:t>
            </a:r>
            <a:r>
              <a:rPr lang="en-US" sz="1500" err="1"/>
              <a:t>GitOps</a:t>
            </a:r>
            <a:r>
              <a:rPr lang="en-US" sz="1500"/>
              <a:t> Repo &amp; its details are passed onto </a:t>
            </a:r>
            <a:r>
              <a:rPr lang="en-US" sz="1500" err="1"/>
              <a:t>ArgoCD</a:t>
            </a:r>
            <a:r>
              <a:rPr lang="en-US" sz="1500"/>
              <a:t> via </a:t>
            </a:r>
            <a:r>
              <a:rPr lang="en-US" sz="1500" err="1"/>
              <a:t>Webhoook</a:t>
            </a:r>
            <a:r>
              <a:rPr lang="en-US" sz="1500"/>
              <a:t> event</a:t>
            </a:r>
          </a:p>
          <a:p>
            <a:pPr marL="342900" indent="-228600">
              <a:lnSpc>
                <a:spcPct val="90000"/>
              </a:lnSpc>
              <a:spcAft>
                <a:spcPts val="600"/>
              </a:spcAft>
              <a:buFont typeface="Arial" panose="020B0604020202020204" pitchFamily="34" charset="0"/>
              <a:buChar char="•"/>
            </a:pPr>
            <a:r>
              <a:rPr lang="en-US" sz="1500" err="1"/>
              <a:t>ArgoCD</a:t>
            </a:r>
            <a:r>
              <a:rPr lang="en-US" sz="1500"/>
              <a:t> generates manifests and applies them to the target clusters and sends notifications</a:t>
            </a:r>
          </a:p>
          <a:p>
            <a:pPr marL="342900" indent="-228600">
              <a:lnSpc>
                <a:spcPct val="90000"/>
              </a:lnSpc>
              <a:spcAft>
                <a:spcPts val="600"/>
              </a:spcAft>
              <a:buFont typeface="Arial" panose="020B0604020202020204" pitchFamily="34" charset="0"/>
              <a:buChar char="•"/>
            </a:pPr>
            <a:r>
              <a:rPr lang="en-US" sz="1500"/>
              <a:t>3 Main components</a:t>
            </a:r>
          </a:p>
          <a:p>
            <a:pPr marL="800100" lvl="1" indent="-228600">
              <a:lnSpc>
                <a:spcPct val="90000"/>
              </a:lnSpc>
              <a:spcAft>
                <a:spcPts val="600"/>
              </a:spcAft>
              <a:buFont typeface="Arial" panose="020B0604020202020204" pitchFamily="34" charset="0"/>
              <a:buChar char="•"/>
            </a:pPr>
            <a:r>
              <a:rPr lang="en-US" sz="1500"/>
              <a:t>API Server: End users interact with </a:t>
            </a:r>
            <a:r>
              <a:rPr lang="en-US" sz="1500" err="1"/>
              <a:t>ArgoCD</a:t>
            </a:r>
            <a:r>
              <a:rPr lang="en-US" sz="1500"/>
              <a:t> via the API Server using UI, CLI or APIs (REST or GRPC)</a:t>
            </a:r>
          </a:p>
          <a:p>
            <a:pPr marL="800100" lvl="1" indent="-228600">
              <a:lnSpc>
                <a:spcPct val="90000"/>
              </a:lnSpc>
              <a:spcAft>
                <a:spcPts val="600"/>
              </a:spcAft>
              <a:buFont typeface="Arial" panose="020B0604020202020204" pitchFamily="34" charset="0"/>
              <a:buChar char="•"/>
            </a:pPr>
            <a:r>
              <a:rPr lang="en-US" sz="1500"/>
              <a:t>Repo Server: Generates manifests based on Git and saves to </a:t>
            </a:r>
            <a:r>
              <a:rPr lang="en-US" sz="1500" err="1"/>
              <a:t>redis</a:t>
            </a:r>
            <a:r>
              <a:rPr lang="en-US" sz="1500"/>
              <a:t> cache</a:t>
            </a:r>
          </a:p>
          <a:p>
            <a:pPr marL="800100" lvl="1" indent="-228600">
              <a:lnSpc>
                <a:spcPct val="90000"/>
              </a:lnSpc>
              <a:spcAft>
                <a:spcPts val="600"/>
              </a:spcAft>
              <a:buFont typeface="Arial" panose="020B0604020202020204" pitchFamily="34" charset="0"/>
              <a:buChar char="•"/>
            </a:pPr>
            <a:r>
              <a:rPr lang="en-US" sz="1500"/>
              <a:t>Application controller: Applies the generated manifests to target clusters</a:t>
            </a:r>
          </a:p>
          <a:p>
            <a:pPr marL="800100" lvl="1" indent="-228600">
              <a:lnSpc>
                <a:spcPct val="90000"/>
              </a:lnSpc>
              <a:spcAft>
                <a:spcPts val="600"/>
              </a:spcAft>
              <a:buFont typeface="Arial" panose="020B0604020202020204" pitchFamily="34" charset="0"/>
              <a:buChar char="•"/>
            </a:pPr>
            <a:endParaRPr lang="en-US" sz="1500"/>
          </a:p>
        </p:txBody>
      </p:sp>
      <p:pic>
        <p:nvPicPr>
          <p:cNvPr id="6" name="Picture 2" descr="Argo CD Architecture">
            <a:extLst>
              <a:ext uri="{FF2B5EF4-FFF2-40B4-BE49-F238E27FC236}">
                <a16:creationId xmlns:a16="http://schemas.microsoft.com/office/drawing/2014/main" id="{30A5219C-F25F-936B-AD23-8D26572FD1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78156" y="640080"/>
            <a:ext cx="5855999" cy="55778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D897D1-C297-2549-7BA5-3B4E28C526E4}"/>
              </a:ext>
            </a:extLst>
          </p:cNvPr>
          <p:cNvSpPr txBox="1"/>
          <p:nvPr/>
        </p:nvSpPr>
        <p:spPr>
          <a:xfrm>
            <a:off x="6096000" y="6217920"/>
            <a:ext cx="3958850" cy="430887"/>
          </a:xfrm>
          <a:prstGeom prst="rect">
            <a:avLst/>
          </a:prstGeom>
          <a:noFill/>
        </p:spPr>
        <p:txBody>
          <a:bodyPr wrap="square" rtlCol="0">
            <a:spAutoFit/>
          </a:bodyPr>
          <a:lstStyle/>
          <a:p>
            <a:pPr>
              <a:spcAft>
                <a:spcPts val="600"/>
              </a:spcAft>
            </a:pPr>
            <a:r>
              <a:rPr lang="en-US" sz="1100" b="1"/>
              <a:t>Source: </a:t>
            </a:r>
            <a:br>
              <a:rPr lang="en-US" sz="1100"/>
            </a:br>
            <a:r>
              <a:rPr lang="en-US" sz="1100">
                <a:hlinkClick r:id="rId3"/>
              </a:rPr>
              <a:t>https://argo-cd.readthedocs.io/en/stable/#architecture</a:t>
            </a:r>
            <a:endParaRPr lang="en-US" sz="1100"/>
          </a:p>
        </p:txBody>
      </p:sp>
    </p:spTree>
    <p:extLst>
      <p:ext uri="{BB962C8B-B14F-4D97-AF65-F5344CB8AC3E}">
        <p14:creationId xmlns:p14="http://schemas.microsoft.com/office/powerpoint/2010/main" val="152708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838200" y="365125"/>
            <a:ext cx="10515600" cy="1325563"/>
          </a:xfrm>
        </p:spPr>
        <p:txBody>
          <a:bodyPr>
            <a:normAutofit/>
          </a:bodyPr>
          <a:lstStyle/>
          <a:p>
            <a:r>
              <a:rPr lang="en-US" sz="5400"/>
              <a:t>Core concepts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E33476-D649-A358-217C-DA639F999B19}"/>
              </a:ext>
            </a:extLst>
          </p:cNvPr>
          <p:cNvSpPr>
            <a:spLocks noGrp="1"/>
          </p:cNvSpPr>
          <p:nvPr>
            <p:ph idx="1"/>
          </p:nvPr>
        </p:nvSpPr>
        <p:spPr>
          <a:xfrm>
            <a:off x="838199" y="1929383"/>
            <a:ext cx="10582469" cy="4563491"/>
          </a:xfrm>
        </p:spPr>
        <p:txBody>
          <a:bodyPr>
            <a:normAutofit/>
          </a:bodyPr>
          <a:lstStyle/>
          <a:p>
            <a:r>
              <a:rPr lang="en-US" sz="1600" b="1"/>
              <a:t>Application:</a:t>
            </a:r>
            <a:r>
              <a:rPr lang="en-US" sz="1600"/>
              <a:t> A group of Kubernetes resources as defined by a manifest. This is a Custom Resource Definition (CRD). Defines the source (git repo, branch, </a:t>
            </a:r>
            <a:r>
              <a:rPr lang="en-US" sz="1600" err="1"/>
              <a:t>dir</a:t>
            </a:r>
            <a:r>
              <a:rPr lang="en-US" sz="1600"/>
              <a:t> containing the manifests) and the destination (Kubernetes cluster)</a:t>
            </a:r>
          </a:p>
          <a:p>
            <a:r>
              <a:rPr lang="en-US" sz="1600" b="1"/>
              <a:t>Application source type: </a:t>
            </a:r>
            <a:r>
              <a:rPr lang="en-US" sz="1600"/>
              <a:t>Which </a:t>
            </a:r>
            <a:r>
              <a:rPr lang="en-US" sz="1600" b="1"/>
              <a:t>Tool</a:t>
            </a:r>
            <a:r>
              <a:rPr lang="en-US" sz="1600"/>
              <a:t> is used to build the application </a:t>
            </a:r>
          </a:p>
          <a:p>
            <a:r>
              <a:rPr lang="en-US" sz="1600" b="1"/>
              <a:t>Target state: </a:t>
            </a:r>
            <a:r>
              <a:rPr lang="en-US" sz="1600"/>
              <a:t>The desired state of an application, as represented by files in a Git repository.</a:t>
            </a:r>
          </a:p>
          <a:p>
            <a:r>
              <a:rPr lang="en-US" sz="1600" b="1"/>
              <a:t>Live state: </a:t>
            </a:r>
            <a:r>
              <a:rPr lang="en-US" sz="1600"/>
              <a:t>The live state of that application. What pods </a:t>
            </a:r>
            <a:r>
              <a:rPr lang="en-US" sz="1600" err="1"/>
              <a:t>etc</a:t>
            </a:r>
            <a:r>
              <a:rPr lang="en-US" sz="1600"/>
              <a:t> are deployed.</a:t>
            </a:r>
          </a:p>
          <a:p>
            <a:r>
              <a:rPr lang="en-US" sz="1600" b="1"/>
              <a:t>Sync: </a:t>
            </a:r>
            <a:r>
              <a:rPr lang="en-US" sz="1600"/>
              <a:t>The process of making an application move to its target state. E.g., by applying changes to a Kubernetes cluster.</a:t>
            </a:r>
            <a:endParaRPr lang="en-US" sz="1600" b="1"/>
          </a:p>
          <a:p>
            <a:r>
              <a:rPr lang="en-US" sz="1600" b="1"/>
              <a:t>Sync status: </a:t>
            </a:r>
            <a:r>
              <a:rPr lang="en-US" sz="1600"/>
              <a:t>Whether the live state matches the target state. Is the deployed application the same as Git says it should be?</a:t>
            </a:r>
          </a:p>
          <a:p>
            <a:r>
              <a:rPr lang="en-US" sz="1600" b="1"/>
              <a:t>Sync operation status: </a:t>
            </a:r>
            <a:r>
              <a:rPr lang="en-US" sz="1600"/>
              <a:t>Whether a sync succeeded.</a:t>
            </a:r>
          </a:p>
          <a:p>
            <a:r>
              <a:rPr lang="en-US" sz="1600" b="1"/>
              <a:t>Refresh:</a:t>
            </a:r>
            <a:r>
              <a:rPr lang="en-US" sz="1600"/>
              <a:t> Compare the latest code in Git with the live state. Figure out what is different.</a:t>
            </a:r>
          </a:p>
          <a:p>
            <a:r>
              <a:rPr lang="en-US" sz="1600" b="1"/>
              <a:t>Health:</a:t>
            </a:r>
            <a:r>
              <a:rPr lang="en-US" sz="1600"/>
              <a:t> The health of the application, is it running correctly? Can it serve requests?</a:t>
            </a:r>
          </a:p>
        </p:txBody>
      </p:sp>
    </p:spTree>
    <p:extLst>
      <p:ext uri="{BB962C8B-B14F-4D97-AF65-F5344CB8AC3E}">
        <p14:creationId xmlns:p14="http://schemas.microsoft.com/office/powerpoint/2010/main" val="1948905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838200" y="365125"/>
            <a:ext cx="10515600" cy="1325563"/>
          </a:xfrm>
        </p:spPr>
        <p:txBody>
          <a:bodyPr>
            <a:normAutofit/>
          </a:bodyPr>
          <a:lstStyle/>
          <a:p>
            <a:r>
              <a:rPr lang="en-US" sz="5400"/>
              <a:t>Sync Modes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4E33476-D649-A358-217C-DA639F999B19}"/>
              </a:ext>
            </a:extLst>
          </p:cNvPr>
          <p:cNvSpPr>
            <a:spLocks noGrp="1"/>
          </p:cNvSpPr>
          <p:nvPr>
            <p:ph idx="1"/>
          </p:nvPr>
        </p:nvSpPr>
        <p:spPr>
          <a:xfrm>
            <a:off x="838199" y="1929383"/>
            <a:ext cx="10582469" cy="4563491"/>
          </a:xfrm>
        </p:spPr>
        <p:txBody>
          <a:bodyPr>
            <a:normAutofit/>
          </a:bodyPr>
          <a:lstStyle/>
          <a:p>
            <a:endParaRPr lang="en-US" sz="2000"/>
          </a:p>
          <a:p>
            <a:r>
              <a:rPr lang="en-US" sz="2000"/>
              <a:t>Manual –  either triggered by user or by automation</a:t>
            </a:r>
          </a:p>
          <a:p>
            <a:pPr marL="0" indent="0">
              <a:buNone/>
            </a:pPr>
            <a:endParaRPr lang="en-US" sz="2000"/>
          </a:p>
          <a:p>
            <a:r>
              <a:rPr lang="en-US" sz="2000"/>
              <a:t>Automated – </a:t>
            </a:r>
            <a:r>
              <a:rPr lang="en-US" sz="2000" err="1"/>
              <a:t>ArgoCD</a:t>
            </a:r>
            <a:r>
              <a:rPr lang="en-US" sz="2000"/>
              <a:t> detects changes and updates application state - In sync or Out of sync / Healthy or Degraded</a:t>
            </a:r>
          </a:p>
          <a:p>
            <a:pPr lvl="1"/>
            <a:r>
              <a:rPr lang="en-US" sz="2000"/>
              <a:t>Optional configuration</a:t>
            </a:r>
          </a:p>
          <a:p>
            <a:pPr lvl="2"/>
            <a:r>
              <a:rPr lang="en-US"/>
              <a:t>Self Heal : </a:t>
            </a:r>
            <a:r>
              <a:rPr lang="en-US" err="1"/>
              <a:t>ArgoCD</a:t>
            </a:r>
            <a:r>
              <a:rPr lang="en-US"/>
              <a:t> can take corrective action if live state drifts from desired state due to accidental updates or manual changes on the cluster</a:t>
            </a:r>
          </a:p>
          <a:p>
            <a:pPr lvl="2"/>
            <a:r>
              <a:rPr lang="en-US"/>
              <a:t>Auto Prune: If a new version of an Application has removed few resources, then </a:t>
            </a:r>
            <a:r>
              <a:rPr lang="en-US" err="1"/>
              <a:t>ArgoCD</a:t>
            </a:r>
            <a:r>
              <a:rPr lang="en-US"/>
              <a:t> can detect this and remove the unnecessary resources from the cluster automatically</a:t>
            </a:r>
          </a:p>
        </p:txBody>
      </p:sp>
    </p:spTree>
    <p:extLst>
      <p:ext uri="{BB962C8B-B14F-4D97-AF65-F5344CB8AC3E}">
        <p14:creationId xmlns:p14="http://schemas.microsoft.com/office/powerpoint/2010/main" val="2174256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667CC-EA9F-C7CB-0E1B-C7FFB96E3E44}"/>
              </a:ext>
            </a:extLst>
          </p:cNvPr>
          <p:cNvSpPr>
            <a:spLocks noGrp="1"/>
          </p:cNvSpPr>
          <p:nvPr>
            <p:ph type="title"/>
          </p:nvPr>
        </p:nvSpPr>
        <p:spPr>
          <a:xfrm>
            <a:off x="838200" y="365125"/>
            <a:ext cx="10515600" cy="1325563"/>
          </a:xfrm>
        </p:spPr>
        <p:txBody>
          <a:bodyPr>
            <a:normAutofit/>
          </a:bodyPr>
          <a:lstStyle/>
          <a:p>
            <a:r>
              <a:rPr lang="en-US" sz="5400"/>
              <a:t>Sync Phases &amp; Waves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B58C8206-D6FB-C816-99F4-BEC236185857}"/>
              </a:ext>
            </a:extLst>
          </p:cNvPr>
          <p:cNvSpPr txBox="1">
            <a:spLocks/>
          </p:cNvSpPr>
          <p:nvPr/>
        </p:nvSpPr>
        <p:spPr>
          <a:xfrm>
            <a:off x="838200" y="1825625"/>
            <a:ext cx="4346196"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Phases</a:t>
            </a:r>
          </a:p>
          <a:p>
            <a:endParaRPr lang="en-US" sz="2400"/>
          </a:p>
          <a:p>
            <a:pPr lvl="1"/>
            <a:r>
              <a:rPr lang="en-US" sz="2000"/>
              <a:t>Pre and Post sync phases can only contain hooks</a:t>
            </a:r>
          </a:p>
          <a:p>
            <a:pPr lvl="1"/>
            <a:r>
              <a:rPr lang="en-US" sz="2000" err="1"/>
              <a:t>PreSync</a:t>
            </a:r>
            <a:r>
              <a:rPr lang="en-US" sz="2000"/>
              <a:t>: </a:t>
            </a:r>
            <a:r>
              <a:rPr lang="en-US" sz="1800"/>
              <a:t>Execute prior to application of manifests</a:t>
            </a:r>
          </a:p>
          <a:p>
            <a:pPr lvl="1"/>
            <a:r>
              <a:rPr lang="en-US" sz="2000"/>
              <a:t>Sync: </a:t>
            </a:r>
            <a:r>
              <a:rPr lang="en-US" sz="1800"/>
              <a:t>Execute after successful completion of </a:t>
            </a:r>
            <a:r>
              <a:rPr lang="en-US" sz="1800" err="1"/>
              <a:t>PreSync</a:t>
            </a:r>
            <a:r>
              <a:rPr lang="en-US" sz="1800"/>
              <a:t> hooks, at same time as the application of manifests. </a:t>
            </a:r>
          </a:p>
          <a:p>
            <a:pPr lvl="1"/>
            <a:r>
              <a:rPr lang="en-US" sz="2000"/>
              <a:t>Post-sync :</a:t>
            </a:r>
            <a:r>
              <a:rPr lang="en-US" sz="1800"/>
              <a:t>Executes after all Sync hooks completed and were successful, application rollout was successful, and all resources in a Healthy state. Useful for running integration and health checks</a:t>
            </a:r>
          </a:p>
          <a:p>
            <a:pPr marL="457200" lvl="1" indent="0">
              <a:buFont typeface="Arial" panose="020B0604020202020204" pitchFamily="34" charset="0"/>
              <a:buNone/>
            </a:pPr>
            <a:br>
              <a:rPr lang="en-US" sz="1800"/>
            </a:br>
            <a:endParaRPr lang="en-US" sz="1800"/>
          </a:p>
        </p:txBody>
      </p:sp>
      <p:pic>
        <p:nvPicPr>
          <p:cNvPr id="7" name="Picture 6">
            <a:extLst>
              <a:ext uri="{FF2B5EF4-FFF2-40B4-BE49-F238E27FC236}">
                <a16:creationId xmlns:a16="http://schemas.microsoft.com/office/drawing/2014/main" id="{4C7F320B-F35F-A4F6-EADB-E8F4156A10FF}"/>
              </a:ext>
            </a:extLst>
          </p:cNvPr>
          <p:cNvPicPr>
            <a:picLocks noChangeAspect="1"/>
          </p:cNvPicPr>
          <p:nvPr/>
        </p:nvPicPr>
        <p:blipFill>
          <a:blip r:embed="rId2"/>
          <a:stretch>
            <a:fillRect/>
          </a:stretch>
        </p:blipFill>
        <p:spPr>
          <a:xfrm>
            <a:off x="2100741" y="1825625"/>
            <a:ext cx="2896004" cy="695422"/>
          </a:xfrm>
          <a:prstGeom prst="rect">
            <a:avLst/>
          </a:prstGeom>
        </p:spPr>
      </p:pic>
      <p:sp>
        <p:nvSpPr>
          <p:cNvPr id="9" name="Content Placeholder 2">
            <a:extLst>
              <a:ext uri="{FF2B5EF4-FFF2-40B4-BE49-F238E27FC236}">
                <a16:creationId xmlns:a16="http://schemas.microsoft.com/office/drawing/2014/main" id="{F86A9880-BAF3-7683-A598-20E4B8489748}"/>
              </a:ext>
            </a:extLst>
          </p:cNvPr>
          <p:cNvSpPr txBox="1">
            <a:spLocks/>
          </p:cNvSpPr>
          <p:nvPr/>
        </p:nvSpPr>
        <p:spPr>
          <a:xfrm>
            <a:off x="6200162" y="1825625"/>
            <a:ext cx="453774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Sync Waves </a:t>
            </a:r>
          </a:p>
          <a:p>
            <a:endParaRPr lang="en-US" sz="2400"/>
          </a:p>
          <a:p>
            <a:pPr lvl="1"/>
            <a:r>
              <a:rPr lang="en-US" sz="1800"/>
              <a:t>Each Sync phase can have one or more sync-waves that allow you to ensure that certain resources are healthy before subsequent resources are synced</a:t>
            </a:r>
          </a:p>
          <a:p>
            <a:pPr lvl="1"/>
            <a:r>
              <a:rPr lang="en-US" sz="1800"/>
              <a:t>Hooks and resources are assigned to wave zero by default. </a:t>
            </a:r>
          </a:p>
          <a:p>
            <a:pPr lvl="1"/>
            <a:r>
              <a:rPr lang="en-US" sz="1800"/>
              <a:t>The wave can be negative, so you can create a wave that runs before all other resources.</a:t>
            </a:r>
            <a:br>
              <a:rPr lang="en-US" sz="1800"/>
            </a:br>
            <a:endParaRPr lang="en-US" sz="1800"/>
          </a:p>
        </p:txBody>
      </p:sp>
      <p:pic>
        <p:nvPicPr>
          <p:cNvPr id="11" name="Picture 10">
            <a:extLst>
              <a:ext uri="{FF2B5EF4-FFF2-40B4-BE49-F238E27FC236}">
                <a16:creationId xmlns:a16="http://schemas.microsoft.com/office/drawing/2014/main" id="{86A1499F-88CE-1727-10E6-41E4E83D5CCE}"/>
              </a:ext>
            </a:extLst>
          </p:cNvPr>
          <p:cNvPicPr>
            <a:picLocks noChangeAspect="1"/>
          </p:cNvPicPr>
          <p:nvPr/>
        </p:nvPicPr>
        <p:blipFill>
          <a:blip r:embed="rId3"/>
          <a:stretch>
            <a:fillRect/>
          </a:stretch>
        </p:blipFill>
        <p:spPr>
          <a:xfrm>
            <a:off x="8030541" y="1863730"/>
            <a:ext cx="3077004" cy="657317"/>
          </a:xfrm>
          <a:prstGeom prst="rect">
            <a:avLst/>
          </a:prstGeom>
        </p:spPr>
      </p:pic>
    </p:spTree>
    <p:extLst>
      <p:ext uri="{BB962C8B-B14F-4D97-AF65-F5344CB8AC3E}">
        <p14:creationId xmlns:p14="http://schemas.microsoft.com/office/powerpoint/2010/main" val="323784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667CC-EA9F-C7CB-0E1B-C7FFB96E3E44}"/>
              </a:ext>
            </a:extLst>
          </p:cNvPr>
          <p:cNvSpPr>
            <a:spLocks noGrp="1"/>
          </p:cNvSpPr>
          <p:nvPr>
            <p:ph type="title"/>
          </p:nvPr>
        </p:nvSpPr>
        <p:spPr>
          <a:xfrm>
            <a:off x="838200" y="365125"/>
            <a:ext cx="10515600" cy="1325563"/>
          </a:xfrm>
        </p:spPr>
        <p:txBody>
          <a:bodyPr>
            <a:normAutofit/>
          </a:bodyPr>
          <a:lstStyle/>
          <a:p>
            <a:r>
              <a:rPr lang="en-US" sz="5400"/>
              <a:t>Pull &amp; Push Model</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8D05A2-47EC-5543-8EE7-A30C2D32AE26}"/>
              </a:ext>
            </a:extLst>
          </p:cNvPr>
          <p:cNvSpPr>
            <a:spLocks noGrp="1"/>
          </p:cNvSpPr>
          <p:nvPr>
            <p:ph idx="1"/>
          </p:nvPr>
        </p:nvSpPr>
        <p:spPr>
          <a:xfrm>
            <a:off x="838200" y="1929384"/>
            <a:ext cx="10515600" cy="4251960"/>
          </a:xfrm>
        </p:spPr>
        <p:txBody>
          <a:bodyPr>
            <a:normAutofit/>
          </a:bodyPr>
          <a:lstStyle/>
          <a:p>
            <a:r>
              <a:rPr lang="en-US" sz="2200"/>
              <a:t>Pull Model:</a:t>
            </a:r>
          </a:p>
          <a:p>
            <a:pPr lvl="1"/>
            <a:r>
              <a:rPr lang="en-US" sz="2200" err="1"/>
              <a:t>ArgoCD</a:t>
            </a:r>
            <a:r>
              <a:rPr lang="en-US" sz="2200"/>
              <a:t> polls the git repository for changes every 3mins [configurable]</a:t>
            </a:r>
          </a:p>
          <a:p>
            <a:pPr lvl="1"/>
            <a:r>
              <a:rPr lang="en-US" sz="2200"/>
              <a:t>Additional overhead of polling the repository</a:t>
            </a:r>
          </a:p>
          <a:p>
            <a:pPr lvl="1"/>
            <a:endParaRPr lang="en-US" sz="2200"/>
          </a:p>
          <a:p>
            <a:r>
              <a:rPr lang="en-US" sz="2200"/>
              <a:t>Push Model:</a:t>
            </a:r>
          </a:p>
          <a:p>
            <a:pPr lvl="1"/>
            <a:r>
              <a:rPr lang="en-US" sz="2200"/>
              <a:t>After committing changes, use CI/CD pipeline to explicitly trigger </a:t>
            </a:r>
            <a:r>
              <a:rPr lang="en-US" sz="2200" err="1"/>
              <a:t>ArgoCD</a:t>
            </a:r>
            <a:r>
              <a:rPr lang="en-US" sz="2200"/>
              <a:t> Sync using cli `</a:t>
            </a:r>
            <a:r>
              <a:rPr lang="en-US" sz="2200" err="1"/>
              <a:t>argocd</a:t>
            </a:r>
            <a:r>
              <a:rPr lang="en-US" sz="2200"/>
              <a:t> app sync &lt;</a:t>
            </a:r>
            <a:r>
              <a:rPr lang="en-US" sz="2200" err="1"/>
              <a:t>appName</a:t>
            </a:r>
            <a:r>
              <a:rPr lang="en-US" sz="2200"/>
              <a:t>&gt;`</a:t>
            </a:r>
          </a:p>
          <a:p>
            <a:pPr marL="457200" lvl="1" indent="0">
              <a:buNone/>
            </a:pPr>
            <a:endParaRPr lang="en-US" sz="2200"/>
          </a:p>
          <a:p>
            <a:pPr lvl="1"/>
            <a:r>
              <a:rPr lang="en-US" sz="2200"/>
              <a:t>Recent versions of </a:t>
            </a:r>
            <a:r>
              <a:rPr lang="en-US" sz="2200" err="1"/>
              <a:t>ArgoCD</a:t>
            </a:r>
            <a:r>
              <a:rPr lang="en-US" sz="2200"/>
              <a:t> provide a provision to automate this using webhooks. Repository owner can configure a webhook in Git to notify </a:t>
            </a:r>
            <a:r>
              <a:rPr lang="en-US" sz="2200" err="1"/>
              <a:t>ArgoCD</a:t>
            </a:r>
            <a:r>
              <a:rPr lang="en-US" sz="2200"/>
              <a:t> about new commits as they happen</a:t>
            </a:r>
          </a:p>
          <a:p>
            <a:pPr lvl="1"/>
            <a:endParaRPr lang="en-US" sz="2200"/>
          </a:p>
          <a:p>
            <a:pPr lvl="1"/>
            <a:endParaRPr lang="en-US" sz="2200"/>
          </a:p>
          <a:p>
            <a:pPr lvl="1"/>
            <a:endParaRPr lang="en-US" sz="2200"/>
          </a:p>
        </p:txBody>
      </p:sp>
    </p:spTree>
    <p:extLst>
      <p:ext uri="{BB962C8B-B14F-4D97-AF65-F5344CB8AC3E}">
        <p14:creationId xmlns:p14="http://schemas.microsoft.com/office/powerpoint/2010/main" val="1294230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667CC-EA9F-C7CB-0E1B-C7FFB96E3E44}"/>
              </a:ext>
            </a:extLst>
          </p:cNvPr>
          <p:cNvSpPr>
            <a:spLocks noGrp="1"/>
          </p:cNvSpPr>
          <p:nvPr>
            <p:ph type="title"/>
          </p:nvPr>
        </p:nvSpPr>
        <p:spPr>
          <a:xfrm>
            <a:off x="838200" y="365125"/>
            <a:ext cx="10515600" cy="1325563"/>
          </a:xfrm>
        </p:spPr>
        <p:txBody>
          <a:bodyPr>
            <a:normAutofit/>
          </a:bodyPr>
          <a:lstStyle/>
          <a:p>
            <a:r>
              <a:rPr lang="en-US" sz="5400"/>
              <a:t>Push Model using Webhooks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Add Webhook">
            <a:extLst>
              <a:ext uri="{FF2B5EF4-FFF2-40B4-BE49-F238E27FC236}">
                <a16:creationId xmlns:a16="http://schemas.microsoft.com/office/drawing/2014/main" id="{DE5CB8A0-BCC0-A3BE-A472-D339764A07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13" b="-2"/>
          <a:stretch/>
        </p:blipFill>
        <p:spPr bwMode="auto">
          <a:xfrm>
            <a:off x="669037" y="2009119"/>
            <a:ext cx="4752050" cy="4737681"/>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63FF86C2-3DEB-0209-3D84-30829B83BDE0}"/>
              </a:ext>
            </a:extLst>
          </p:cNvPr>
          <p:cNvPicPr>
            <a:picLocks noChangeAspect="1"/>
          </p:cNvPicPr>
          <p:nvPr/>
        </p:nvPicPr>
        <p:blipFill>
          <a:blip r:embed="rId3"/>
          <a:stretch>
            <a:fillRect/>
          </a:stretch>
        </p:blipFill>
        <p:spPr>
          <a:xfrm>
            <a:off x="6339280" y="2223764"/>
            <a:ext cx="5291061" cy="3677288"/>
          </a:xfrm>
          <a:prstGeom prst="rect">
            <a:avLst/>
          </a:prstGeom>
        </p:spPr>
      </p:pic>
      <p:sp>
        <p:nvSpPr>
          <p:cNvPr id="3" name="TextBox 2">
            <a:extLst>
              <a:ext uri="{FF2B5EF4-FFF2-40B4-BE49-F238E27FC236}">
                <a16:creationId xmlns:a16="http://schemas.microsoft.com/office/drawing/2014/main" id="{2A13C243-91A9-DDB0-5D07-583D02AEE218}"/>
              </a:ext>
            </a:extLst>
          </p:cNvPr>
          <p:cNvSpPr txBox="1"/>
          <p:nvPr/>
        </p:nvSpPr>
        <p:spPr>
          <a:xfrm>
            <a:off x="5802924" y="6253089"/>
            <a:ext cx="6224954" cy="261610"/>
          </a:xfrm>
          <a:prstGeom prst="rect">
            <a:avLst/>
          </a:prstGeom>
          <a:noFill/>
        </p:spPr>
        <p:txBody>
          <a:bodyPr wrap="square" rtlCol="0">
            <a:spAutoFit/>
          </a:bodyPr>
          <a:lstStyle/>
          <a:p>
            <a:r>
              <a:rPr lang="en-US" sz="1100"/>
              <a:t>Source: </a:t>
            </a:r>
            <a:r>
              <a:rPr lang="en-US" sz="1100">
                <a:hlinkClick r:id="rId4"/>
              </a:rPr>
              <a:t>https://argo-cd.readthedocs.io/en/stable/operator-manual/webhook/#git-webhook-configuration</a:t>
            </a:r>
            <a:endParaRPr lang="en-US" sz="1100"/>
          </a:p>
        </p:txBody>
      </p:sp>
    </p:spTree>
    <p:extLst>
      <p:ext uri="{BB962C8B-B14F-4D97-AF65-F5344CB8AC3E}">
        <p14:creationId xmlns:p14="http://schemas.microsoft.com/office/powerpoint/2010/main" val="2743603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838200" y="365125"/>
            <a:ext cx="10515600" cy="1325563"/>
          </a:xfrm>
        </p:spPr>
        <p:txBody>
          <a:bodyPr>
            <a:normAutofit/>
          </a:bodyPr>
          <a:lstStyle/>
          <a:p>
            <a:r>
              <a:rPr lang="en-US" sz="5400"/>
              <a:t>Agenda</a:t>
            </a:r>
          </a:p>
        </p:txBody>
      </p:sp>
      <p:sp>
        <p:nvSpPr>
          <p:cNvPr id="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1B63A9C-2912-9EE5-5839-986138DD51A1}"/>
              </a:ext>
            </a:extLst>
          </p:cNvPr>
          <p:cNvSpPr>
            <a:spLocks noGrp="1"/>
          </p:cNvSpPr>
          <p:nvPr>
            <p:ph idx="1"/>
          </p:nvPr>
        </p:nvSpPr>
        <p:spPr>
          <a:xfrm>
            <a:off x="838200" y="2055813"/>
            <a:ext cx="4581939" cy="3893882"/>
          </a:xfrm>
        </p:spPr>
        <p:txBody>
          <a:bodyPr anchor="ctr">
            <a:normAutofit/>
          </a:bodyPr>
          <a:lstStyle/>
          <a:p>
            <a:r>
              <a:rPr lang="en-US" sz="2200" err="1"/>
              <a:t>GitOps</a:t>
            </a:r>
            <a:endParaRPr lang="en-US" sz="2200"/>
          </a:p>
          <a:p>
            <a:pPr lvl="1"/>
            <a:r>
              <a:rPr lang="en-US" sz="1800"/>
              <a:t>The birth of </a:t>
            </a:r>
            <a:r>
              <a:rPr lang="en-US" sz="1800" err="1"/>
              <a:t>GitOps</a:t>
            </a:r>
            <a:endParaRPr lang="en-US" sz="1800"/>
          </a:p>
          <a:p>
            <a:pPr lvl="1"/>
            <a:r>
              <a:rPr lang="en-US" sz="1800"/>
              <a:t>What is </a:t>
            </a:r>
            <a:r>
              <a:rPr lang="en-US" sz="1800" err="1"/>
              <a:t>GitOps</a:t>
            </a:r>
            <a:r>
              <a:rPr lang="en-US" sz="1800"/>
              <a:t> really</a:t>
            </a:r>
          </a:p>
          <a:p>
            <a:pPr lvl="1"/>
            <a:r>
              <a:rPr lang="en-US" sz="1800"/>
              <a:t>Core Principles of </a:t>
            </a:r>
            <a:r>
              <a:rPr lang="en-US" sz="1800" err="1"/>
              <a:t>GitOps</a:t>
            </a:r>
            <a:endParaRPr lang="en-US" sz="1800"/>
          </a:p>
          <a:p>
            <a:pPr lvl="1"/>
            <a:r>
              <a:rPr lang="en-US" sz="1800"/>
              <a:t>Benefits of </a:t>
            </a:r>
            <a:r>
              <a:rPr lang="en-US" sz="1800" err="1"/>
              <a:t>GitOps</a:t>
            </a:r>
            <a:endParaRPr lang="en-US" sz="1800"/>
          </a:p>
          <a:p>
            <a:pPr lvl="1"/>
            <a:r>
              <a:rPr lang="en-US" sz="1800"/>
              <a:t>Push based Deployments</a:t>
            </a:r>
          </a:p>
          <a:p>
            <a:pPr lvl="1"/>
            <a:r>
              <a:rPr lang="en-US" sz="1800"/>
              <a:t>Pull based Deployments</a:t>
            </a:r>
          </a:p>
          <a:p>
            <a:pPr lvl="1"/>
            <a:r>
              <a:rPr lang="en-US" sz="1800"/>
              <a:t>Multiple Applications and Environments</a:t>
            </a:r>
          </a:p>
          <a:p>
            <a:pPr lvl="1"/>
            <a:r>
              <a:rPr lang="en-US" sz="1800"/>
              <a:t>CNCF and </a:t>
            </a:r>
            <a:r>
              <a:rPr lang="en-US" sz="1800" err="1"/>
              <a:t>GitOps</a:t>
            </a:r>
            <a:endParaRPr lang="en-US" sz="1800"/>
          </a:p>
          <a:p>
            <a:pPr marL="457200" lvl="1" indent="0">
              <a:buNone/>
            </a:pPr>
            <a:endParaRPr lang="en-US" sz="2200"/>
          </a:p>
        </p:txBody>
      </p:sp>
      <p:sp>
        <p:nvSpPr>
          <p:cNvPr id="9" name="Content Placeholder 2">
            <a:extLst>
              <a:ext uri="{FF2B5EF4-FFF2-40B4-BE49-F238E27FC236}">
                <a16:creationId xmlns:a16="http://schemas.microsoft.com/office/drawing/2014/main" id="{FDB379EE-5E29-F225-6AC3-46ED8FC3F644}"/>
              </a:ext>
            </a:extLst>
          </p:cNvPr>
          <p:cNvSpPr txBox="1">
            <a:spLocks/>
          </p:cNvSpPr>
          <p:nvPr/>
        </p:nvSpPr>
        <p:spPr>
          <a:xfrm>
            <a:off x="6346822" y="2122342"/>
            <a:ext cx="4372079" cy="47356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err="1"/>
              <a:t>ArgoCD</a:t>
            </a:r>
            <a:endParaRPr lang="en-US" sz="2200"/>
          </a:p>
          <a:p>
            <a:pPr lvl="1"/>
            <a:r>
              <a:rPr lang="en-US" sz="1800"/>
              <a:t>Core Concepts</a:t>
            </a:r>
          </a:p>
          <a:p>
            <a:pPr lvl="1"/>
            <a:r>
              <a:rPr lang="en-US" sz="1800"/>
              <a:t>Architecture</a:t>
            </a:r>
          </a:p>
          <a:p>
            <a:pPr lvl="1"/>
            <a:r>
              <a:rPr lang="en-US" sz="1800"/>
              <a:t>Syncing changes – Pull/Push Model</a:t>
            </a:r>
          </a:p>
          <a:p>
            <a:pPr lvl="1"/>
            <a:r>
              <a:rPr lang="en-US" sz="1800" err="1"/>
              <a:t>ArgoCD</a:t>
            </a:r>
            <a:r>
              <a:rPr lang="en-US" sz="1800"/>
              <a:t> Component Overview</a:t>
            </a:r>
          </a:p>
          <a:p>
            <a:pPr lvl="1"/>
            <a:r>
              <a:rPr lang="en-US" sz="1800"/>
              <a:t>Installation Demo</a:t>
            </a:r>
          </a:p>
          <a:p>
            <a:pPr lvl="1"/>
            <a:r>
              <a:rPr lang="en-US" sz="1800" err="1"/>
              <a:t>ArgoCD</a:t>
            </a:r>
            <a:r>
              <a:rPr lang="en-US" sz="1800"/>
              <a:t> Application Examples</a:t>
            </a:r>
          </a:p>
          <a:p>
            <a:pPr lvl="1"/>
            <a:r>
              <a:rPr lang="en-US" sz="1800"/>
              <a:t>Application Deployment Demo</a:t>
            </a:r>
          </a:p>
          <a:p>
            <a:pPr lvl="1"/>
            <a:r>
              <a:rPr lang="en-US" sz="1800" err="1"/>
              <a:t>ArgoCD</a:t>
            </a:r>
            <a:r>
              <a:rPr lang="en-US" sz="1800"/>
              <a:t> </a:t>
            </a:r>
            <a:r>
              <a:rPr lang="en-US" sz="1800" err="1"/>
              <a:t>ApplicationSet</a:t>
            </a:r>
            <a:r>
              <a:rPr lang="en-US" sz="1800"/>
              <a:t> Examples</a:t>
            </a:r>
          </a:p>
          <a:p>
            <a:pPr lvl="1"/>
            <a:r>
              <a:rPr lang="en-US" sz="1800"/>
              <a:t>Application Set Demo</a:t>
            </a:r>
          </a:p>
          <a:p>
            <a:pPr lvl="1"/>
            <a:r>
              <a:rPr lang="en-US" sz="1800"/>
              <a:t>Helm chart - Hooks</a:t>
            </a:r>
          </a:p>
          <a:p>
            <a:pPr lvl="1"/>
            <a:r>
              <a:rPr lang="en-US" sz="1800"/>
              <a:t>Manifest Path Annotation</a:t>
            </a:r>
          </a:p>
          <a:p>
            <a:pPr lvl="1"/>
            <a:r>
              <a:rPr lang="en-US" sz="1800"/>
              <a:t>Feature Summary</a:t>
            </a:r>
          </a:p>
          <a:p>
            <a:pPr lvl="1"/>
            <a:endParaRPr lang="en-US" sz="2200"/>
          </a:p>
        </p:txBody>
      </p:sp>
    </p:spTree>
    <p:extLst>
      <p:ext uri="{BB962C8B-B14F-4D97-AF65-F5344CB8AC3E}">
        <p14:creationId xmlns:p14="http://schemas.microsoft.com/office/powerpoint/2010/main" val="4137650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667CC-EA9F-C7CB-0E1B-C7FFB96E3E44}"/>
              </a:ext>
            </a:extLst>
          </p:cNvPr>
          <p:cNvSpPr>
            <a:spLocks noGrp="1"/>
          </p:cNvSpPr>
          <p:nvPr>
            <p:ph type="title"/>
          </p:nvPr>
        </p:nvSpPr>
        <p:spPr>
          <a:xfrm>
            <a:off x="838200" y="365125"/>
            <a:ext cx="10515600" cy="1325563"/>
          </a:xfrm>
        </p:spPr>
        <p:txBody>
          <a:bodyPr>
            <a:normAutofit fontScale="90000"/>
          </a:bodyPr>
          <a:lstStyle/>
          <a:p>
            <a:r>
              <a:rPr lang="en-US" sz="5400"/>
              <a:t>CI/CD Push Model – Invoke Argo Sync explicitly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ntroducing Argo CD — Declarative Continuous Delivery for Kubernetes">
            <a:extLst>
              <a:ext uri="{FF2B5EF4-FFF2-40B4-BE49-F238E27FC236}">
                <a16:creationId xmlns:a16="http://schemas.microsoft.com/office/drawing/2014/main" id="{3CC4FBD6-3A27-92BF-98CA-4D11E1DEC9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6914" y="2055813"/>
            <a:ext cx="8713688" cy="39429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06DA70-B1B3-F852-F806-DA7BDC5E9EF3}"/>
              </a:ext>
            </a:extLst>
          </p:cNvPr>
          <p:cNvSpPr txBox="1"/>
          <p:nvPr/>
        </p:nvSpPr>
        <p:spPr>
          <a:xfrm>
            <a:off x="738554" y="6059046"/>
            <a:ext cx="11148647" cy="369332"/>
          </a:xfrm>
          <a:prstGeom prst="rect">
            <a:avLst/>
          </a:prstGeom>
          <a:noFill/>
        </p:spPr>
        <p:txBody>
          <a:bodyPr wrap="square" rtlCol="0">
            <a:spAutoFit/>
          </a:bodyPr>
          <a:lstStyle/>
          <a:p>
            <a:r>
              <a:rPr lang="en-US"/>
              <a:t>Source: </a:t>
            </a:r>
            <a:r>
              <a:rPr lang="en-US">
                <a:hlinkClick r:id="rId3"/>
              </a:rPr>
              <a:t>https://blog.argoproj.io/introducing-argo-cd-declarative-continuous-delivery-for-kubernetes-da2a73a780cd</a:t>
            </a:r>
            <a:endParaRPr lang="en-US"/>
          </a:p>
        </p:txBody>
      </p:sp>
    </p:spTree>
    <p:extLst>
      <p:ext uri="{BB962C8B-B14F-4D97-AF65-F5344CB8AC3E}">
        <p14:creationId xmlns:p14="http://schemas.microsoft.com/office/powerpoint/2010/main" val="3019814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727D9-DB15-5D92-8D03-32CFEC67080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err="1">
                <a:solidFill>
                  <a:schemeClr val="tx1"/>
                </a:solidFill>
                <a:latin typeface="+mj-lt"/>
                <a:ea typeface="+mj-ea"/>
                <a:cs typeface="+mj-cs"/>
              </a:rPr>
              <a:t>ArgoCD</a:t>
            </a:r>
            <a:r>
              <a:rPr lang="en-US" sz="5400" kern="1200">
                <a:solidFill>
                  <a:schemeClr val="tx1"/>
                </a:solidFill>
                <a:latin typeface="+mj-lt"/>
                <a:ea typeface="+mj-ea"/>
                <a:cs typeface="+mj-cs"/>
              </a:rPr>
              <a:t> Components – API Server</a:t>
            </a:r>
          </a:p>
        </p:txBody>
      </p:sp>
      <p:sp>
        <p:nvSpPr>
          <p:cNvPr id="3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A892ACD0-3EAD-BA18-D9B0-05182BEA3719}"/>
              </a:ext>
            </a:extLst>
          </p:cNvPr>
          <p:cNvSpPr>
            <a:spLocks noGrp="1"/>
          </p:cNvSpPr>
          <p:nvPr>
            <p:ph sz="half" idx="1"/>
          </p:nvPr>
        </p:nvSpPr>
        <p:spPr>
          <a:xfrm>
            <a:off x="838200" y="1929384"/>
            <a:ext cx="10515600" cy="4251960"/>
          </a:xfrm>
        </p:spPr>
        <p:txBody>
          <a:bodyPr vert="horz" lIns="91440" tIns="45720" rIns="91440" bIns="45720" rtlCol="0">
            <a:normAutofit/>
          </a:bodyPr>
          <a:lstStyle/>
          <a:p>
            <a:pPr marL="0" indent="0">
              <a:spcBef>
                <a:spcPts val="500"/>
              </a:spcBef>
              <a:buNone/>
            </a:pPr>
            <a:r>
              <a:rPr lang="en-US" sz="2200"/>
              <a:t>The API server is a </a:t>
            </a:r>
            <a:r>
              <a:rPr lang="en-US" sz="2200" err="1"/>
              <a:t>gRPC</a:t>
            </a:r>
            <a:r>
              <a:rPr lang="en-US" sz="2200"/>
              <a:t>/REST server which exposes the API consumed by the Web UI, CLI, and CI/CD systems. </a:t>
            </a:r>
          </a:p>
          <a:p>
            <a:pPr marL="0" indent="0">
              <a:spcBef>
                <a:spcPts val="500"/>
              </a:spcBef>
              <a:buNone/>
            </a:pPr>
            <a:endParaRPr lang="en-US" sz="2200"/>
          </a:p>
          <a:p>
            <a:pPr marL="0" indent="0">
              <a:spcBef>
                <a:spcPts val="500"/>
              </a:spcBef>
              <a:buNone/>
            </a:pPr>
            <a:r>
              <a:rPr lang="en-US" sz="2200"/>
              <a:t>It has the following responsibilities:</a:t>
            </a:r>
          </a:p>
          <a:p>
            <a:pPr marL="114300">
              <a:spcBef>
                <a:spcPts val="500"/>
              </a:spcBef>
            </a:pPr>
            <a:r>
              <a:rPr lang="en-US" sz="2200"/>
              <a:t>application management and status reporting</a:t>
            </a:r>
          </a:p>
          <a:p>
            <a:pPr marL="114300">
              <a:spcBef>
                <a:spcPts val="500"/>
              </a:spcBef>
            </a:pPr>
            <a:r>
              <a:rPr lang="en-US" sz="2200"/>
              <a:t>invoking of application operations (e.g., sync, rollback, user-defined actions)</a:t>
            </a:r>
          </a:p>
          <a:p>
            <a:pPr marL="114300">
              <a:spcBef>
                <a:spcPts val="500"/>
              </a:spcBef>
            </a:pPr>
            <a:r>
              <a:rPr lang="en-US" sz="2200"/>
              <a:t>repository and cluster credential management (stored as K8s secrets)</a:t>
            </a:r>
          </a:p>
          <a:p>
            <a:pPr marL="114300">
              <a:spcBef>
                <a:spcPts val="500"/>
              </a:spcBef>
            </a:pPr>
            <a:r>
              <a:rPr lang="en-US" sz="2200"/>
              <a:t>authentication and auth delegation to external identity providers</a:t>
            </a:r>
          </a:p>
          <a:p>
            <a:pPr marL="114300">
              <a:spcBef>
                <a:spcPts val="500"/>
              </a:spcBef>
            </a:pPr>
            <a:r>
              <a:rPr lang="en-US" sz="2200"/>
              <a:t>RBAC enforcement</a:t>
            </a:r>
          </a:p>
          <a:p>
            <a:pPr marL="114300">
              <a:spcBef>
                <a:spcPts val="500"/>
              </a:spcBef>
            </a:pPr>
            <a:r>
              <a:rPr lang="en-US" sz="2200"/>
              <a:t>listener/forwarder for Git webhook events</a:t>
            </a:r>
          </a:p>
        </p:txBody>
      </p:sp>
      <p:sp>
        <p:nvSpPr>
          <p:cNvPr id="9" name="Content Placeholder 6">
            <a:extLst>
              <a:ext uri="{FF2B5EF4-FFF2-40B4-BE49-F238E27FC236}">
                <a16:creationId xmlns:a16="http://schemas.microsoft.com/office/drawing/2014/main" id="{6D35C31E-5024-8CED-C3D1-4AA2DD5F8C59}"/>
              </a:ext>
            </a:extLst>
          </p:cNvPr>
          <p:cNvSpPr txBox="1">
            <a:spLocks/>
          </p:cNvSpPr>
          <p:nvPr/>
        </p:nvSpPr>
        <p:spPr>
          <a:xfrm>
            <a:off x="8294915" y="1946246"/>
            <a:ext cx="3273504" cy="40957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spTree>
    <p:extLst>
      <p:ext uri="{BB962C8B-B14F-4D97-AF65-F5344CB8AC3E}">
        <p14:creationId xmlns:p14="http://schemas.microsoft.com/office/powerpoint/2010/main" val="3311177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D59D47-AE77-7B83-7D2D-D2C5D7825768}"/>
              </a:ext>
            </a:extLst>
          </p:cNvPr>
          <p:cNvSpPr>
            <a:spLocks noGrp="1"/>
          </p:cNvSpPr>
          <p:nvPr>
            <p:ph type="title"/>
          </p:nvPr>
        </p:nvSpPr>
        <p:spPr>
          <a:xfrm>
            <a:off x="838200" y="365125"/>
            <a:ext cx="10515600" cy="1325563"/>
          </a:xfrm>
        </p:spPr>
        <p:txBody>
          <a:bodyPr vert="horz" lIns="91440" tIns="45720" rIns="91440" bIns="45720" rtlCol="0" anchor="ctr">
            <a:normAutofit fontScale="90000"/>
          </a:bodyPr>
          <a:lstStyle/>
          <a:p>
            <a:r>
              <a:rPr lang="en-US" sz="5400" kern="1200" err="1">
                <a:solidFill>
                  <a:schemeClr val="tx1"/>
                </a:solidFill>
                <a:latin typeface="+mj-lt"/>
                <a:ea typeface="+mj-ea"/>
                <a:cs typeface="+mj-cs"/>
              </a:rPr>
              <a:t>ArgoCD</a:t>
            </a:r>
            <a:r>
              <a:rPr lang="en-US" sz="5400" kern="1200">
                <a:solidFill>
                  <a:schemeClr val="tx1"/>
                </a:solidFill>
                <a:latin typeface="+mj-lt"/>
                <a:ea typeface="+mj-ea"/>
                <a:cs typeface="+mj-cs"/>
              </a:rPr>
              <a:t> Components – Repository Server</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6">
            <a:extLst>
              <a:ext uri="{FF2B5EF4-FFF2-40B4-BE49-F238E27FC236}">
                <a16:creationId xmlns:a16="http://schemas.microsoft.com/office/drawing/2014/main" id="{81583095-0E45-5EBF-F2BB-8915C0ACE955}"/>
              </a:ext>
            </a:extLst>
          </p:cNvPr>
          <p:cNvSpPr txBox="1">
            <a:spLocks/>
          </p:cNvSpPr>
          <p:nvPr/>
        </p:nvSpPr>
        <p:spPr>
          <a:xfrm>
            <a:off x="838200" y="1929384"/>
            <a:ext cx="10515600"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The repository server is an internal service which maintains a local cache of the Git repository holding the application manifests. </a:t>
            </a:r>
          </a:p>
          <a:p>
            <a:pPr marL="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It is responsible for generating and returning the Kubernetes manifests when provided the following inputs:</a:t>
            </a:r>
          </a:p>
          <a:p>
            <a:pPr marL="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a:p>
            <a:pPr marL="11430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repository URL</a:t>
            </a:r>
          </a:p>
          <a:p>
            <a:pPr marL="11430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revision (commit, tag, branch)</a:t>
            </a:r>
          </a:p>
          <a:p>
            <a:pPr marL="11430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application path</a:t>
            </a:r>
          </a:p>
          <a:p>
            <a:pPr marL="114300" marR="0" lvl="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template specific settings: parameters, helm </a:t>
            </a:r>
            <a:r>
              <a:rPr kumimoji="0" lang="en-US" sz="2200" b="0" i="0" u="none" strike="noStrike" kern="1200" cap="none" spc="0" normalizeH="0" baseline="0" noProof="0" err="1">
                <a:ln>
                  <a:noFill/>
                </a:ln>
                <a:solidFill>
                  <a:prstClr val="black"/>
                </a:solidFill>
                <a:effectLst/>
                <a:uLnTx/>
                <a:uFillTx/>
                <a:latin typeface="Calibri" panose="020F0502020204030204"/>
                <a:ea typeface="+mn-ea"/>
                <a:cs typeface="+mn-cs"/>
              </a:rPr>
              <a:t>values.yaml</a:t>
            </a: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147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3BDAC-BFDC-A78B-8222-AA00D4403883}"/>
              </a:ext>
            </a:extLst>
          </p:cNvPr>
          <p:cNvSpPr>
            <a:spLocks noGrp="1"/>
          </p:cNvSpPr>
          <p:nvPr>
            <p:ph type="title"/>
          </p:nvPr>
        </p:nvSpPr>
        <p:spPr>
          <a:xfrm>
            <a:off x="838200" y="365125"/>
            <a:ext cx="10515600" cy="1325563"/>
          </a:xfrm>
        </p:spPr>
        <p:txBody>
          <a:bodyPr vert="horz" lIns="91440" tIns="45720" rIns="91440" bIns="45720" rtlCol="0" anchor="ctr">
            <a:noAutofit/>
          </a:bodyPr>
          <a:lstStyle/>
          <a:p>
            <a:r>
              <a:rPr lang="en-US" kern="1200" err="1">
                <a:solidFill>
                  <a:schemeClr val="tx1"/>
                </a:solidFill>
                <a:latin typeface="+mj-lt"/>
                <a:ea typeface="+mj-ea"/>
                <a:cs typeface="+mj-cs"/>
              </a:rPr>
              <a:t>ArgoCD</a:t>
            </a:r>
            <a:r>
              <a:rPr lang="en-US" kern="1200">
                <a:solidFill>
                  <a:schemeClr val="tx1"/>
                </a:solidFill>
                <a:latin typeface="+mj-lt"/>
                <a:ea typeface="+mj-ea"/>
                <a:cs typeface="+mj-cs"/>
              </a:rPr>
              <a:t> Components – Application Controller</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6229C9A-D626-4C82-5A69-5F26BF0BCF71}"/>
              </a:ext>
            </a:extLst>
          </p:cNvPr>
          <p:cNvSpPr txBox="1"/>
          <p:nvPr/>
        </p:nvSpPr>
        <p:spPr>
          <a:xfrm>
            <a:off x="838200" y="1929384"/>
            <a:ext cx="10515600" cy="4251960"/>
          </a:xfrm>
          <a:prstGeom prst="rect">
            <a:avLst/>
          </a:prstGeom>
        </p:spPr>
        <p:txBody>
          <a:bodyPr vert="horz" lIns="91440" tIns="45720" rIns="91440" bIns="45720" rtlCol="0">
            <a:normAutofit/>
          </a:bodyPr>
          <a:lstStyle/>
          <a:p>
            <a:pPr>
              <a:lnSpc>
                <a:spcPct val="90000"/>
              </a:lnSpc>
              <a:spcAft>
                <a:spcPts val="600"/>
              </a:spcAft>
            </a:pPr>
            <a:br>
              <a:rPr lang="en-US" sz="2200" b="1"/>
            </a:br>
            <a:r>
              <a:rPr lang="en-US" sz="2200"/>
              <a:t>The application controller is a Kubernetes controller which continuously monitors running applications and compares the current, live state against the desired target state (as specified in the repo). </a:t>
            </a:r>
          </a:p>
          <a:p>
            <a:pPr>
              <a:lnSpc>
                <a:spcPct val="90000"/>
              </a:lnSpc>
              <a:spcAft>
                <a:spcPts val="600"/>
              </a:spcAft>
            </a:pPr>
            <a:endParaRPr lang="en-US" sz="2200"/>
          </a:p>
          <a:p>
            <a:pPr>
              <a:lnSpc>
                <a:spcPct val="90000"/>
              </a:lnSpc>
              <a:spcAft>
                <a:spcPts val="600"/>
              </a:spcAft>
            </a:pPr>
            <a:r>
              <a:rPr lang="en-US" sz="2200"/>
              <a:t>It detects </a:t>
            </a:r>
            <a:r>
              <a:rPr lang="en-US" sz="2200" err="1"/>
              <a:t>OutOfSync</a:t>
            </a:r>
            <a:r>
              <a:rPr lang="en-US" sz="2200"/>
              <a:t> application state and optionally takes corrective action. </a:t>
            </a:r>
          </a:p>
          <a:p>
            <a:pPr>
              <a:lnSpc>
                <a:spcPct val="90000"/>
              </a:lnSpc>
              <a:spcAft>
                <a:spcPts val="600"/>
              </a:spcAft>
            </a:pPr>
            <a:endParaRPr lang="en-US" sz="2200"/>
          </a:p>
        </p:txBody>
      </p:sp>
    </p:spTree>
    <p:extLst>
      <p:ext uri="{BB962C8B-B14F-4D97-AF65-F5344CB8AC3E}">
        <p14:creationId xmlns:p14="http://schemas.microsoft.com/office/powerpoint/2010/main" val="1140287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770FA3B-A9E3-C78F-5F01-EB606C316892}"/>
              </a:ext>
            </a:extLst>
          </p:cNvPr>
          <p:cNvSpPr>
            <a:spLocks noGrp="1"/>
          </p:cNvSpPr>
          <p:nvPr>
            <p:ph type="title"/>
          </p:nvPr>
        </p:nvSpPr>
        <p:spPr>
          <a:xfrm>
            <a:off x="838200" y="365125"/>
            <a:ext cx="10515600" cy="1325563"/>
          </a:xfrm>
        </p:spPr>
        <p:txBody>
          <a:bodyPr>
            <a:noAutofit/>
          </a:bodyPr>
          <a:lstStyle/>
          <a:p>
            <a:r>
              <a:rPr lang="en-US" sz="4200" kern="1200" err="1">
                <a:solidFill>
                  <a:schemeClr val="tx1"/>
                </a:solidFill>
                <a:latin typeface="+mj-lt"/>
                <a:ea typeface="+mj-ea"/>
                <a:cs typeface="+mj-cs"/>
              </a:rPr>
              <a:t>ArgoCD</a:t>
            </a:r>
            <a:r>
              <a:rPr lang="en-US" sz="4200" kern="1200">
                <a:solidFill>
                  <a:schemeClr val="tx1"/>
                </a:solidFill>
                <a:latin typeface="+mj-lt"/>
                <a:ea typeface="+mj-ea"/>
                <a:cs typeface="+mj-cs"/>
              </a:rPr>
              <a:t> Components</a:t>
            </a:r>
            <a:r>
              <a:rPr lang="en-US" sz="4200"/>
              <a:t> – </a:t>
            </a:r>
            <a:r>
              <a:rPr lang="en-US" sz="4200" err="1"/>
              <a:t>ApplicationSet</a:t>
            </a:r>
            <a:r>
              <a:rPr lang="en-US" sz="4200"/>
              <a:t> controller</a:t>
            </a:r>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9969C7A-937E-EE85-91AD-196009290AD3}"/>
              </a:ext>
            </a:extLst>
          </p:cNvPr>
          <p:cNvSpPr>
            <a:spLocks noGrp="1"/>
          </p:cNvSpPr>
          <p:nvPr>
            <p:ph idx="1"/>
          </p:nvPr>
        </p:nvSpPr>
        <p:spPr>
          <a:xfrm>
            <a:off x="838200" y="1929384"/>
            <a:ext cx="10515600" cy="4358874"/>
          </a:xfrm>
        </p:spPr>
        <p:txBody>
          <a:bodyPr>
            <a:normAutofit/>
          </a:bodyPr>
          <a:lstStyle/>
          <a:p>
            <a:pPr marL="0" indent="0">
              <a:buNone/>
            </a:pPr>
            <a:endParaRPr lang="en-US" sz="1500"/>
          </a:p>
          <a:p>
            <a:pPr marL="0" indent="0">
              <a:buNone/>
            </a:pPr>
            <a:r>
              <a:rPr lang="en-US" sz="1500" err="1"/>
              <a:t>ApplicationSet</a:t>
            </a:r>
            <a:r>
              <a:rPr lang="en-US" sz="1500"/>
              <a:t> is a CRD that can be used to generate multiple Applications.</a:t>
            </a:r>
          </a:p>
          <a:p>
            <a:pPr marL="0" indent="0">
              <a:buNone/>
            </a:pPr>
            <a:r>
              <a:rPr lang="en-US" sz="1500"/>
              <a:t>The </a:t>
            </a:r>
            <a:r>
              <a:rPr lang="en-US" sz="1500" err="1"/>
              <a:t>ApplicationSet</a:t>
            </a:r>
            <a:r>
              <a:rPr lang="en-US" sz="1500"/>
              <a:t> controller monitors </a:t>
            </a:r>
            <a:r>
              <a:rPr lang="en-US" sz="1500" err="1"/>
              <a:t>ApplicationSets</a:t>
            </a:r>
            <a:r>
              <a:rPr lang="en-US" sz="1500"/>
              <a:t> and generates Applications.</a:t>
            </a:r>
          </a:p>
          <a:p>
            <a:pPr marL="0" indent="0">
              <a:buNone/>
            </a:pPr>
            <a:endParaRPr lang="en-US" sz="1500"/>
          </a:p>
          <a:p>
            <a:pPr marL="0" indent="0">
              <a:buNone/>
            </a:pPr>
            <a:r>
              <a:rPr lang="en-US" sz="1500"/>
              <a:t>It enables automation and greater flexibility managing Argo CD Applications by adding additional features:</a:t>
            </a:r>
          </a:p>
          <a:p>
            <a:endParaRPr lang="en-US" sz="1500"/>
          </a:p>
          <a:p>
            <a:r>
              <a:rPr lang="en-US" sz="1500"/>
              <a:t>Use a single Kubernetes manifest to target multiple Kubernetes clusters with Argo CD</a:t>
            </a:r>
          </a:p>
          <a:p>
            <a:pPr marL="0" indent="0">
              <a:buNone/>
            </a:pPr>
            <a:endParaRPr lang="en-US" sz="1500"/>
          </a:p>
          <a:p>
            <a:r>
              <a:rPr lang="en-US" sz="1500"/>
              <a:t>Use a single Kubernetes manifest to deploy multiple applications from one or multiple Git repositories with Argo CD</a:t>
            </a:r>
          </a:p>
          <a:p>
            <a:pPr marL="0" indent="0">
              <a:buNone/>
            </a:pPr>
            <a:endParaRPr lang="en-US" sz="1500"/>
          </a:p>
          <a:p>
            <a:r>
              <a:rPr lang="en-US" sz="1500"/>
              <a:t>Applications can be auto-generated from Git based on pre-defined </a:t>
            </a:r>
            <a:r>
              <a:rPr lang="en-US" sz="1500" err="1"/>
              <a:t>ApplicationSet</a:t>
            </a:r>
            <a:r>
              <a:rPr lang="en-US" sz="1500"/>
              <a:t> manifest typically applied onto the cluster by </a:t>
            </a:r>
            <a:r>
              <a:rPr lang="en-US" sz="1500" err="1"/>
              <a:t>ArgoCD</a:t>
            </a:r>
            <a:r>
              <a:rPr lang="en-US" sz="1500"/>
              <a:t> admin. Users do not need access to Kubernetes environment to create the Applications, they only need to add application manifests to git.  </a:t>
            </a:r>
          </a:p>
          <a:p>
            <a:pPr marL="457200" lvl="1" indent="0">
              <a:buNone/>
            </a:pPr>
            <a:endParaRPr lang="en-US" sz="700"/>
          </a:p>
          <a:p>
            <a:pPr marL="0" indent="0">
              <a:buNone/>
            </a:pPr>
            <a:endParaRPr lang="en-US" sz="1500"/>
          </a:p>
        </p:txBody>
      </p:sp>
    </p:spTree>
    <p:extLst>
      <p:ext uri="{BB962C8B-B14F-4D97-AF65-F5344CB8AC3E}">
        <p14:creationId xmlns:p14="http://schemas.microsoft.com/office/powerpoint/2010/main" val="3181045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838200" y="365125"/>
            <a:ext cx="10515600" cy="1325563"/>
          </a:xfrm>
        </p:spPr>
        <p:txBody>
          <a:bodyPr>
            <a:noAutofit/>
          </a:bodyPr>
          <a:lstStyle/>
          <a:p>
            <a:r>
              <a:rPr lang="en-US" sz="4000" kern="1200" err="1">
                <a:solidFill>
                  <a:schemeClr val="tx1"/>
                </a:solidFill>
                <a:latin typeface="+mj-lt"/>
                <a:ea typeface="+mj-ea"/>
                <a:cs typeface="+mj-cs"/>
              </a:rPr>
              <a:t>ArgoCD</a:t>
            </a:r>
            <a:r>
              <a:rPr lang="en-US" sz="4000" kern="1200">
                <a:solidFill>
                  <a:schemeClr val="tx1"/>
                </a:solidFill>
                <a:latin typeface="+mj-lt"/>
                <a:ea typeface="+mj-ea"/>
                <a:cs typeface="+mj-cs"/>
              </a:rPr>
              <a:t> Components</a:t>
            </a:r>
            <a:r>
              <a:rPr lang="en-US"/>
              <a:t> – Notifications Controller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24ADFC-E7AF-69F3-5CA5-B44D5B1CDA14}"/>
              </a:ext>
            </a:extLst>
          </p:cNvPr>
          <p:cNvSpPr>
            <a:spLocks noGrp="1"/>
          </p:cNvSpPr>
          <p:nvPr>
            <p:ph idx="1"/>
          </p:nvPr>
        </p:nvSpPr>
        <p:spPr>
          <a:xfrm>
            <a:off x="838200" y="1929384"/>
            <a:ext cx="10515600" cy="4251960"/>
          </a:xfrm>
        </p:spPr>
        <p:txBody>
          <a:bodyPr>
            <a:normAutofit fontScale="92500"/>
          </a:bodyPr>
          <a:lstStyle/>
          <a:p>
            <a:pPr marL="0" indent="0">
              <a:buNone/>
            </a:pPr>
            <a:r>
              <a:rPr lang="en-US" sz="2200"/>
              <a:t>Kubernetes controller that continuously monitors </a:t>
            </a:r>
            <a:r>
              <a:rPr lang="en-US" sz="2200" err="1"/>
              <a:t>ArgoCD</a:t>
            </a:r>
            <a:r>
              <a:rPr lang="en-US" sz="2200"/>
              <a:t> applications and sends out notifications</a:t>
            </a:r>
          </a:p>
          <a:p>
            <a:r>
              <a:rPr lang="en-US" sz="2200" b="1"/>
              <a:t>When?  </a:t>
            </a:r>
            <a:r>
              <a:rPr lang="en-US" sz="2200"/>
              <a:t>whenever configured trigger conditions are met [app created, deleted, health-degraded, synced  </a:t>
            </a:r>
            <a:r>
              <a:rPr lang="en-US" sz="2200" err="1"/>
              <a:t>etc</a:t>
            </a:r>
            <a:r>
              <a:rPr lang="en-US" sz="2200"/>
              <a:t> ]</a:t>
            </a:r>
          </a:p>
          <a:p>
            <a:r>
              <a:rPr lang="en-US" sz="2200" b="1"/>
              <a:t>What?</a:t>
            </a:r>
            <a:r>
              <a:rPr lang="en-US" sz="2200"/>
              <a:t>  message templates are available for each trigger</a:t>
            </a:r>
          </a:p>
          <a:p>
            <a:r>
              <a:rPr lang="en-US" sz="2200" b="1"/>
              <a:t>Where?</a:t>
            </a:r>
            <a:r>
              <a:rPr lang="en-US" sz="2200"/>
              <a:t>  To notification service: email, slack, teams, webhook</a:t>
            </a:r>
          </a:p>
          <a:p>
            <a:pPr marL="0" indent="0">
              <a:buNone/>
            </a:pPr>
            <a:endParaRPr lang="en-US" sz="2200"/>
          </a:p>
          <a:p>
            <a:pPr marL="0" indent="0">
              <a:buNone/>
            </a:pPr>
            <a:r>
              <a:rPr lang="en-US" sz="2200"/>
              <a:t>Controller only watches those application which have annotation </a:t>
            </a:r>
            <a:r>
              <a:rPr lang="en-US" sz="2200" b="1" i="1"/>
              <a:t>notifications.argoproj.io/subscribe.&lt;trigger&gt;.&lt;service&gt;: &lt;recipient&gt;</a:t>
            </a:r>
          </a:p>
          <a:p>
            <a:endParaRPr lang="en-US" sz="2200"/>
          </a:p>
          <a:p>
            <a:r>
              <a:rPr lang="en-US" sz="2200"/>
              <a:t>See </a:t>
            </a:r>
            <a:r>
              <a:rPr lang="en-US" sz="2200">
                <a:hlinkClick r:id="rId2"/>
              </a:rPr>
              <a:t>https://argocd-notifications.readthedocs.io/en/stable/</a:t>
            </a:r>
            <a:r>
              <a:rPr lang="en-US" sz="2200"/>
              <a:t> for more details. As of v2.3, notifications controller is integrated into </a:t>
            </a:r>
            <a:r>
              <a:rPr lang="en-US" sz="2200" err="1"/>
              <a:t>ArgoCD</a:t>
            </a:r>
            <a:r>
              <a:rPr lang="en-US" sz="2200"/>
              <a:t> and does not need to be installed separately.</a:t>
            </a:r>
          </a:p>
        </p:txBody>
      </p:sp>
    </p:spTree>
    <p:extLst>
      <p:ext uri="{BB962C8B-B14F-4D97-AF65-F5344CB8AC3E}">
        <p14:creationId xmlns:p14="http://schemas.microsoft.com/office/powerpoint/2010/main" val="931605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ArgoCD Installation Demo</a:t>
            </a:r>
          </a:p>
        </p:txBody>
      </p:sp>
      <p:sp>
        <p:nvSpPr>
          <p:cNvPr id="2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896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E67DDF-338F-B344-DC20-437771D92A7C}"/>
              </a:ext>
            </a:extLst>
          </p:cNvPr>
          <p:cNvSpPr>
            <a:spLocks noGrp="1"/>
          </p:cNvSpPr>
          <p:nvPr>
            <p:ph type="title"/>
          </p:nvPr>
        </p:nvSpPr>
        <p:spPr/>
        <p:txBody>
          <a:bodyPr/>
          <a:lstStyle/>
          <a:p>
            <a:r>
              <a:rPr lang="en-US" sz="4400" err="1"/>
              <a:t>ArgoCD</a:t>
            </a:r>
            <a:r>
              <a:rPr lang="en-US" sz="4400"/>
              <a:t> App Basic Example - Deploy from git</a:t>
            </a:r>
            <a:endParaRPr lang="en-US"/>
          </a:p>
        </p:txBody>
      </p:sp>
      <p:pic>
        <p:nvPicPr>
          <p:cNvPr id="12" name="Picture 11">
            <a:extLst>
              <a:ext uri="{FF2B5EF4-FFF2-40B4-BE49-F238E27FC236}">
                <a16:creationId xmlns:a16="http://schemas.microsoft.com/office/drawing/2014/main" id="{887DB0DF-E2A8-A544-BC37-C8E28D6C53E7}"/>
              </a:ext>
            </a:extLst>
          </p:cNvPr>
          <p:cNvPicPr>
            <a:picLocks noChangeAspect="1"/>
          </p:cNvPicPr>
          <p:nvPr/>
        </p:nvPicPr>
        <p:blipFill>
          <a:blip r:embed="rId3"/>
          <a:stretch>
            <a:fillRect/>
          </a:stretch>
        </p:blipFill>
        <p:spPr>
          <a:xfrm>
            <a:off x="2197302" y="2430744"/>
            <a:ext cx="6287377" cy="2953162"/>
          </a:xfrm>
          <a:prstGeom prst="rect">
            <a:avLst/>
          </a:prstGeom>
        </p:spPr>
      </p:pic>
    </p:spTree>
    <p:extLst>
      <p:ext uri="{BB962C8B-B14F-4D97-AF65-F5344CB8AC3E}">
        <p14:creationId xmlns:p14="http://schemas.microsoft.com/office/powerpoint/2010/main" val="4034301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E67DDF-338F-B344-DC20-437771D92A7C}"/>
              </a:ext>
            </a:extLst>
          </p:cNvPr>
          <p:cNvSpPr>
            <a:spLocks noGrp="1"/>
          </p:cNvSpPr>
          <p:nvPr>
            <p:ph type="title"/>
          </p:nvPr>
        </p:nvSpPr>
        <p:spPr/>
        <p:txBody>
          <a:bodyPr/>
          <a:lstStyle/>
          <a:p>
            <a:r>
              <a:rPr lang="en-US" sz="4400" err="1"/>
              <a:t>ArgoCD</a:t>
            </a:r>
            <a:r>
              <a:rPr lang="en-US" sz="4400"/>
              <a:t> App – Deploy from helm registry</a:t>
            </a:r>
            <a:endParaRPr lang="en-US"/>
          </a:p>
        </p:txBody>
      </p:sp>
      <p:pic>
        <p:nvPicPr>
          <p:cNvPr id="3" name="Picture 2">
            <a:extLst>
              <a:ext uri="{FF2B5EF4-FFF2-40B4-BE49-F238E27FC236}">
                <a16:creationId xmlns:a16="http://schemas.microsoft.com/office/drawing/2014/main" id="{69C7C495-C327-3630-DE62-5D8ED525450F}"/>
              </a:ext>
            </a:extLst>
          </p:cNvPr>
          <p:cNvPicPr>
            <a:picLocks noChangeAspect="1"/>
          </p:cNvPicPr>
          <p:nvPr/>
        </p:nvPicPr>
        <p:blipFill>
          <a:blip r:embed="rId2"/>
          <a:stretch>
            <a:fillRect/>
          </a:stretch>
        </p:blipFill>
        <p:spPr>
          <a:xfrm>
            <a:off x="940868" y="1977717"/>
            <a:ext cx="4834781" cy="4603032"/>
          </a:xfrm>
          <a:prstGeom prst="rect">
            <a:avLst/>
          </a:prstGeom>
        </p:spPr>
      </p:pic>
      <p:sp>
        <p:nvSpPr>
          <p:cNvPr id="5" name="TextBox 4">
            <a:extLst>
              <a:ext uri="{FF2B5EF4-FFF2-40B4-BE49-F238E27FC236}">
                <a16:creationId xmlns:a16="http://schemas.microsoft.com/office/drawing/2014/main" id="{8D327F76-6D5F-2B67-7487-E13FA391B389}"/>
              </a:ext>
            </a:extLst>
          </p:cNvPr>
          <p:cNvSpPr txBox="1"/>
          <p:nvPr/>
        </p:nvSpPr>
        <p:spPr>
          <a:xfrm>
            <a:off x="6540760" y="2153850"/>
            <a:ext cx="3872203" cy="3693319"/>
          </a:xfrm>
          <a:prstGeom prst="rect">
            <a:avLst/>
          </a:prstGeom>
          <a:noFill/>
        </p:spPr>
        <p:txBody>
          <a:bodyPr wrap="square" rtlCol="0">
            <a:spAutoFit/>
          </a:bodyPr>
          <a:lstStyle/>
          <a:p>
            <a:r>
              <a:rPr lang="en-US"/>
              <a:t>Useful only for deploying third-party charts with pre-configured values</a:t>
            </a:r>
          </a:p>
          <a:p>
            <a:endParaRPr lang="en-US"/>
          </a:p>
          <a:p>
            <a:r>
              <a:rPr lang="en-US"/>
              <a:t>Not “</a:t>
            </a:r>
            <a:r>
              <a:rPr lang="en-US" err="1"/>
              <a:t>GitOps</a:t>
            </a:r>
            <a:r>
              <a:rPr lang="en-US"/>
              <a:t>” Friendly since values file and chart version is embedded into Application spec</a:t>
            </a:r>
          </a:p>
          <a:p>
            <a:endParaRPr lang="en-US"/>
          </a:p>
          <a:p>
            <a:r>
              <a:rPr lang="en-US"/>
              <a:t>Only way to use “</a:t>
            </a:r>
            <a:r>
              <a:rPr lang="en-US" err="1"/>
              <a:t>GitOps</a:t>
            </a:r>
            <a:r>
              <a:rPr lang="en-US"/>
              <a:t>” features is to commit the Application definition into a repository and reference the git repo as source in another Git based Application definition so that, changes made in Git can be tracked by </a:t>
            </a:r>
            <a:r>
              <a:rPr lang="en-US" err="1"/>
              <a:t>ArgoCD</a:t>
            </a:r>
            <a:endParaRPr lang="en-US"/>
          </a:p>
        </p:txBody>
      </p:sp>
    </p:spTree>
    <p:extLst>
      <p:ext uri="{BB962C8B-B14F-4D97-AF65-F5344CB8AC3E}">
        <p14:creationId xmlns:p14="http://schemas.microsoft.com/office/powerpoint/2010/main" val="183569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E67DDF-338F-B344-DC20-437771D92A7C}"/>
              </a:ext>
            </a:extLst>
          </p:cNvPr>
          <p:cNvSpPr>
            <a:spLocks noGrp="1"/>
          </p:cNvSpPr>
          <p:nvPr>
            <p:ph type="title"/>
          </p:nvPr>
        </p:nvSpPr>
        <p:spPr/>
        <p:txBody>
          <a:bodyPr>
            <a:normAutofit/>
          </a:bodyPr>
          <a:lstStyle/>
          <a:p>
            <a:r>
              <a:rPr lang="en-US" sz="4000" err="1"/>
              <a:t>ArgoCD</a:t>
            </a:r>
            <a:r>
              <a:rPr lang="en-US" sz="4000"/>
              <a:t> App – Deploy Helm chart in a </a:t>
            </a:r>
            <a:r>
              <a:rPr lang="en-US" sz="4000" err="1"/>
              <a:t>GitOps</a:t>
            </a:r>
            <a:r>
              <a:rPr lang="en-US" sz="4000"/>
              <a:t> Native fashion</a:t>
            </a:r>
          </a:p>
        </p:txBody>
      </p:sp>
      <p:pic>
        <p:nvPicPr>
          <p:cNvPr id="9" name="Picture 8">
            <a:extLst>
              <a:ext uri="{FF2B5EF4-FFF2-40B4-BE49-F238E27FC236}">
                <a16:creationId xmlns:a16="http://schemas.microsoft.com/office/drawing/2014/main" id="{212C8CE9-B52F-1A93-3E99-938FE6AD4975}"/>
              </a:ext>
            </a:extLst>
          </p:cNvPr>
          <p:cNvPicPr>
            <a:picLocks noChangeAspect="1"/>
          </p:cNvPicPr>
          <p:nvPr/>
        </p:nvPicPr>
        <p:blipFill>
          <a:blip r:embed="rId2"/>
          <a:stretch>
            <a:fillRect/>
          </a:stretch>
        </p:blipFill>
        <p:spPr>
          <a:xfrm>
            <a:off x="5537920" y="2055813"/>
            <a:ext cx="6565642" cy="3849120"/>
          </a:xfrm>
          <a:prstGeom prst="rect">
            <a:avLst/>
          </a:prstGeom>
        </p:spPr>
      </p:pic>
      <p:pic>
        <p:nvPicPr>
          <p:cNvPr id="12" name="Picture 11">
            <a:extLst>
              <a:ext uri="{FF2B5EF4-FFF2-40B4-BE49-F238E27FC236}">
                <a16:creationId xmlns:a16="http://schemas.microsoft.com/office/drawing/2014/main" id="{5FFB559E-9608-B563-E319-07446F6D1A8F}"/>
              </a:ext>
            </a:extLst>
          </p:cNvPr>
          <p:cNvPicPr>
            <a:picLocks noChangeAspect="1"/>
          </p:cNvPicPr>
          <p:nvPr/>
        </p:nvPicPr>
        <p:blipFill>
          <a:blip r:embed="rId3"/>
          <a:stretch>
            <a:fillRect/>
          </a:stretch>
        </p:blipFill>
        <p:spPr>
          <a:xfrm>
            <a:off x="159065" y="2073012"/>
            <a:ext cx="5219790" cy="2928569"/>
          </a:xfrm>
          <a:prstGeom prst="rect">
            <a:avLst/>
          </a:prstGeom>
        </p:spPr>
      </p:pic>
      <p:sp>
        <p:nvSpPr>
          <p:cNvPr id="13" name="TextBox 12">
            <a:extLst>
              <a:ext uri="{FF2B5EF4-FFF2-40B4-BE49-F238E27FC236}">
                <a16:creationId xmlns:a16="http://schemas.microsoft.com/office/drawing/2014/main" id="{A0F4DF5A-647E-2366-B37B-CAE0138064D7}"/>
              </a:ext>
            </a:extLst>
          </p:cNvPr>
          <p:cNvSpPr txBox="1"/>
          <p:nvPr/>
        </p:nvSpPr>
        <p:spPr>
          <a:xfrm>
            <a:off x="1166327" y="5197151"/>
            <a:ext cx="3312367" cy="369332"/>
          </a:xfrm>
          <a:prstGeom prst="rect">
            <a:avLst/>
          </a:prstGeom>
          <a:noFill/>
        </p:spPr>
        <p:txBody>
          <a:bodyPr wrap="square" rtlCol="0">
            <a:spAutoFit/>
          </a:bodyPr>
          <a:lstStyle/>
          <a:p>
            <a:r>
              <a:rPr lang="en-US"/>
              <a:t>apps/sealed-secret </a:t>
            </a:r>
            <a:r>
              <a:rPr lang="en-US" err="1"/>
              <a:t>dir</a:t>
            </a:r>
            <a:r>
              <a:rPr lang="en-US"/>
              <a:t> in git repo</a:t>
            </a:r>
          </a:p>
        </p:txBody>
      </p:sp>
      <p:sp>
        <p:nvSpPr>
          <p:cNvPr id="14" name="TextBox 13">
            <a:extLst>
              <a:ext uri="{FF2B5EF4-FFF2-40B4-BE49-F238E27FC236}">
                <a16:creationId xmlns:a16="http://schemas.microsoft.com/office/drawing/2014/main" id="{3A1AB731-C31D-E483-D823-31300F302BC1}"/>
              </a:ext>
            </a:extLst>
          </p:cNvPr>
          <p:cNvSpPr txBox="1"/>
          <p:nvPr/>
        </p:nvSpPr>
        <p:spPr>
          <a:xfrm>
            <a:off x="6094476" y="6012134"/>
            <a:ext cx="3312367" cy="369332"/>
          </a:xfrm>
          <a:prstGeom prst="rect">
            <a:avLst/>
          </a:prstGeom>
          <a:noFill/>
        </p:spPr>
        <p:txBody>
          <a:bodyPr wrap="square" rtlCol="0">
            <a:spAutoFit/>
          </a:bodyPr>
          <a:lstStyle/>
          <a:p>
            <a:r>
              <a:rPr lang="en-US"/>
              <a:t>App manifest</a:t>
            </a:r>
          </a:p>
        </p:txBody>
      </p:sp>
    </p:spTree>
    <p:extLst>
      <p:ext uri="{BB962C8B-B14F-4D97-AF65-F5344CB8AC3E}">
        <p14:creationId xmlns:p14="http://schemas.microsoft.com/office/powerpoint/2010/main" val="105854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838200" y="365125"/>
            <a:ext cx="10515600" cy="1325563"/>
          </a:xfrm>
        </p:spPr>
        <p:txBody>
          <a:bodyPr>
            <a:normAutofit/>
          </a:bodyPr>
          <a:lstStyle/>
          <a:p>
            <a:r>
              <a:rPr lang="en-US" sz="5400"/>
              <a:t>Speakers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5AA4422-EA03-68EC-A1F1-D18926C03ABB}"/>
              </a:ext>
            </a:extLst>
          </p:cNvPr>
          <p:cNvSpPr>
            <a:spLocks noGrp="1"/>
          </p:cNvSpPr>
          <p:nvPr>
            <p:ph idx="1"/>
          </p:nvPr>
        </p:nvSpPr>
        <p:spPr>
          <a:xfrm>
            <a:off x="4157870" y="2055813"/>
            <a:ext cx="4687957" cy="2152810"/>
          </a:xfrm>
        </p:spPr>
        <p:txBody>
          <a:bodyPr>
            <a:normAutofit/>
          </a:bodyPr>
          <a:lstStyle/>
          <a:p>
            <a:pPr marL="0" lvl="0" indent="0">
              <a:lnSpc>
                <a:spcPct val="110000"/>
              </a:lnSpc>
              <a:spcBef>
                <a:spcPts val="0"/>
              </a:spcBef>
              <a:spcAft>
                <a:spcPts val="1200"/>
              </a:spcAft>
              <a:buNone/>
            </a:pPr>
            <a:r>
              <a:rPr lang="en-US" sz="1400" b="1" u="sng" cap="none">
                <a:latin typeface="Avenir Book" panose="02000503020000020003" pitchFamily="2" charset="0"/>
              </a:rPr>
              <a:t>Senthil</a:t>
            </a:r>
            <a:r>
              <a:rPr lang="en-US" sz="1400" b="1" cap="none">
                <a:latin typeface="Avenir Book" panose="02000503020000020003" pitchFamily="2" charset="0"/>
              </a:rPr>
              <a:t> Raja </a:t>
            </a:r>
            <a:r>
              <a:rPr lang="en-US" sz="1400" b="1" cap="none" err="1">
                <a:latin typeface="Avenir Book" panose="02000503020000020003" pitchFamily="2" charset="0"/>
              </a:rPr>
              <a:t>Chermapandian</a:t>
            </a:r>
            <a:endParaRPr lang="en-US" sz="1400" b="1" cap="none">
              <a:latin typeface="Avenir Book" panose="02000503020000020003" pitchFamily="2" charset="0"/>
            </a:endParaRPr>
          </a:p>
          <a:p>
            <a:pPr marL="0" lvl="0" indent="0">
              <a:lnSpc>
                <a:spcPct val="110000"/>
              </a:lnSpc>
              <a:spcBef>
                <a:spcPts val="0"/>
              </a:spcBef>
              <a:spcAft>
                <a:spcPts val="1200"/>
              </a:spcAft>
              <a:buNone/>
            </a:pPr>
            <a:r>
              <a:rPr lang="en-US" sz="1400" cap="none">
                <a:latin typeface="Avenir Book" panose="02000503020000020003" pitchFamily="2" charset="0"/>
              </a:rPr>
              <a:t>Principal Software Engineer, Ericsson</a:t>
            </a:r>
          </a:p>
          <a:p>
            <a:pPr marL="0" lvl="0" indent="0">
              <a:lnSpc>
                <a:spcPct val="110000"/>
              </a:lnSpc>
              <a:spcBef>
                <a:spcPts val="0"/>
              </a:spcBef>
              <a:spcAft>
                <a:spcPts val="1200"/>
              </a:spcAft>
              <a:buNone/>
            </a:pPr>
            <a:r>
              <a:rPr lang="en-US" sz="1400" cap="none">
                <a:latin typeface="Avenir Book" panose="02000503020000020003" pitchFamily="2" charset="0"/>
              </a:rPr>
              <a:t>Organizer: KCD Chennai (</a:t>
            </a:r>
            <a:r>
              <a:rPr lang="en-US" sz="1400" cap="none" err="1">
                <a:latin typeface="Avenir Book" panose="02000503020000020003" pitchFamily="2" charset="0"/>
              </a:rPr>
              <a:t>kcdchennai.in</a:t>
            </a:r>
            <a:r>
              <a:rPr lang="en-US" sz="1400" cap="none">
                <a:latin typeface="Avenir Book" panose="02000503020000020003" pitchFamily="2" charset="0"/>
              </a:rPr>
              <a:t>)</a:t>
            </a:r>
          </a:p>
          <a:p>
            <a:pPr marL="0" lvl="0" indent="0">
              <a:lnSpc>
                <a:spcPct val="110000"/>
              </a:lnSpc>
              <a:spcBef>
                <a:spcPts val="0"/>
              </a:spcBef>
              <a:spcAft>
                <a:spcPts val="1200"/>
              </a:spcAft>
              <a:buNone/>
            </a:pPr>
            <a:r>
              <a:rPr lang="en-US" sz="1400" cap="none">
                <a:latin typeface="Avenir Book" panose="02000503020000020003" pitchFamily="2" charset="0"/>
              </a:rPr>
              <a:t>Maintainer: </a:t>
            </a:r>
            <a:r>
              <a:rPr lang="en-US" sz="1400" cap="none" err="1">
                <a:latin typeface="Avenir Book" panose="02000503020000020003" pitchFamily="2" charset="0"/>
              </a:rPr>
              <a:t>github.com</a:t>
            </a:r>
            <a:r>
              <a:rPr lang="en-US" sz="1400" cap="none">
                <a:latin typeface="Avenir Book" panose="02000503020000020003" pitchFamily="2" charset="0"/>
              </a:rPr>
              <a:t>/</a:t>
            </a:r>
            <a:r>
              <a:rPr lang="en-US" sz="1400" cap="none" err="1">
                <a:latin typeface="Avenir Book" panose="02000503020000020003" pitchFamily="2" charset="0"/>
              </a:rPr>
              <a:t>senthilrch</a:t>
            </a:r>
            <a:r>
              <a:rPr lang="en-US" sz="1400" cap="none">
                <a:latin typeface="Avenir Book" panose="02000503020000020003" pitchFamily="2" charset="0"/>
              </a:rPr>
              <a:t>/</a:t>
            </a:r>
            <a:r>
              <a:rPr lang="en-US" sz="1400" cap="none" err="1">
                <a:latin typeface="Avenir Book" panose="02000503020000020003" pitchFamily="2" charset="0"/>
              </a:rPr>
              <a:t>kube</a:t>
            </a:r>
            <a:r>
              <a:rPr lang="en-US" sz="1400" cap="none">
                <a:latin typeface="Avenir Book" panose="02000503020000020003" pitchFamily="2" charset="0"/>
              </a:rPr>
              <a:t>-fledged</a:t>
            </a:r>
          </a:p>
          <a:p>
            <a:pPr marL="0" lvl="0" indent="0">
              <a:lnSpc>
                <a:spcPct val="110000"/>
              </a:lnSpc>
              <a:spcBef>
                <a:spcPts val="0"/>
              </a:spcBef>
              <a:spcAft>
                <a:spcPts val="1200"/>
              </a:spcAft>
              <a:buNone/>
            </a:pPr>
            <a:r>
              <a:rPr lang="en-US" sz="1400" cap="none">
                <a:latin typeface="Avenir Book" panose="02000503020000020003" pitchFamily="2" charset="0"/>
              </a:rPr>
              <a:t>Interests: K8s, Cloud-native, </a:t>
            </a:r>
            <a:r>
              <a:rPr lang="en-US" sz="1400" cap="none" err="1">
                <a:latin typeface="Avenir Book" panose="02000503020000020003" pitchFamily="2" charset="0"/>
              </a:rPr>
              <a:t>MLOps</a:t>
            </a:r>
            <a:r>
              <a:rPr lang="en-US" sz="1400" cap="none">
                <a:latin typeface="Avenir Book" panose="02000503020000020003" pitchFamily="2" charset="0"/>
              </a:rPr>
              <a:t>, </a:t>
            </a:r>
            <a:r>
              <a:rPr lang="en-US" sz="1400" cap="none" err="1">
                <a:latin typeface="Avenir Book" panose="02000503020000020003" pitchFamily="2" charset="0"/>
              </a:rPr>
              <a:t>WebAssembly</a:t>
            </a:r>
            <a:endParaRPr lang="en-US" sz="1400" cap="none">
              <a:latin typeface="Avenir Book" panose="02000503020000020003" pitchFamily="2" charset="0"/>
            </a:endParaRPr>
          </a:p>
        </p:txBody>
      </p:sp>
      <p:pic>
        <p:nvPicPr>
          <p:cNvPr id="6" name="Picture 5" descr="A person wearing glasses&#10;&#10;Description automatically generated with low confidence">
            <a:extLst>
              <a:ext uri="{FF2B5EF4-FFF2-40B4-BE49-F238E27FC236}">
                <a16:creationId xmlns:a16="http://schemas.microsoft.com/office/drawing/2014/main" id="{F978BBD1-3FB4-C705-30E9-E84B5E4A730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363420" y="1903107"/>
            <a:ext cx="1676975" cy="2014384"/>
          </a:xfrm>
          <a:prstGeom prst="rect">
            <a:avLst/>
          </a:prstGeom>
        </p:spPr>
      </p:pic>
      <p:pic>
        <p:nvPicPr>
          <p:cNvPr id="9" name="Picture 8" descr="A person wearing glasses and a blue shirt&#10;&#10;Description automatically generated with medium confidence">
            <a:extLst>
              <a:ext uri="{FF2B5EF4-FFF2-40B4-BE49-F238E27FC236}">
                <a16:creationId xmlns:a16="http://schemas.microsoft.com/office/drawing/2014/main" id="{02D8B395-9CAA-358F-4B87-DA4305B7A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717" y="4432346"/>
            <a:ext cx="1861678" cy="1861678"/>
          </a:xfrm>
          <a:prstGeom prst="rect">
            <a:avLst/>
          </a:prstGeom>
        </p:spPr>
      </p:pic>
      <p:sp>
        <p:nvSpPr>
          <p:cNvPr id="11" name="Content Placeholder 4">
            <a:extLst>
              <a:ext uri="{FF2B5EF4-FFF2-40B4-BE49-F238E27FC236}">
                <a16:creationId xmlns:a16="http://schemas.microsoft.com/office/drawing/2014/main" id="{D01E85F5-04D4-3829-9B22-09E4F2AEF415}"/>
              </a:ext>
            </a:extLst>
          </p:cNvPr>
          <p:cNvSpPr txBox="1">
            <a:spLocks/>
          </p:cNvSpPr>
          <p:nvPr/>
        </p:nvSpPr>
        <p:spPr>
          <a:xfrm>
            <a:off x="4256638" y="4705190"/>
            <a:ext cx="4687957" cy="21528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1200"/>
              </a:spcAft>
              <a:buFont typeface="Arial" panose="020B0604020202020204" pitchFamily="34" charset="0"/>
              <a:buNone/>
            </a:pPr>
            <a:r>
              <a:rPr lang="en-US" sz="1400" b="1" u="sng">
                <a:latin typeface="Avenir Book" panose="02000503020000020003" pitchFamily="2" charset="0"/>
              </a:rPr>
              <a:t>Raman</a:t>
            </a:r>
            <a:r>
              <a:rPr lang="en-US" sz="1400" b="1">
                <a:latin typeface="Avenir Book" panose="02000503020000020003" pitchFamily="2" charset="0"/>
              </a:rPr>
              <a:t> Narasimhan</a:t>
            </a:r>
          </a:p>
          <a:p>
            <a:pPr marL="0" indent="0">
              <a:lnSpc>
                <a:spcPct val="110000"/>
              </a:lnSpc>
              <a:spcBef>
                <a:spcPts val="0"/>
              </a:spcBef>
              <a:spcAft>
                <a:spcPts val="1200"/>
              </a:spcAft>
              <a:buFont typeface="Arial" panose="020B0604020202020204" pitchFamily="34" charset="0"/>
              <a:buNone/>
            </a:pPr>
            <a:r>
              <a:rPr lang="en-US" sz="1400">
                <a:latin typeface="Avenir Book" panose="02000503020000020003" pitchFamily="2" charset="0"/>
              </a:rPr>
              <a:t>Senior Software Engineer, Ericsson</a:t>
            </a:r>
          </a:p>
          <a:p>
            <a:pPr marL="0" indent="0">
              <a:lnSpc>
                <a:spcPct val="110000"/>
              </a:lnSpc>
              <a:spcBef>
                <a:spcPts val="0"/>
              </a:spcBef>
              <a:spcAft>
                <a:spcPts val="1200"/>
              </a:spcAft>
              <a:buFont typeface="Arial" panose="020B0604020202020204" pitchFamily="34" charset="0"/>
              <a:buNone/>
            </a:pPr>
            <a:r>
              <a:rPr lang="en-US" sz="1400" cap="none">
                <a:latin typeface="Avenir Book" panose="02000503020000020003" pitchFamily="2" charset="0"/>
              </a:rPr>
              <a:t>Interests </a:t>
            </a:r>
            <a:r>
              <a:rPr lang="en-US" sz="1400">
                <a:latin typeface="Avenir Book" panose="02000503020000020003" pitchFamily="2" charset="0"/>
              </a:rPr>
              <a:t>: K8s, Helm, </a:t>
            </a:r>
            <a:r>
              <a:rPr lang="en-US" sz="1400" err="1">
                <a:latin typeface="Avenir Book" panose="02000503020000020003" pitchFamily="2" charset="0"/>
              </a:rPr>
              <a:t>ArgoCD</a:t>
            </a:r>
            <a:r>
              <a:rPr lang="en-US" sz="1400">
                <a:latin typeface="Avenir Book" panose="02000503020000020003" pitchFamily="2" charset="0"/>
              </a:rPr>
              <a:t>, Seldon-Core</a:t>
            </a:r>
          </a:p>
        </p:txBody>
      </p:sp>
    </p:spTree>
    <p:extLst>
      <p:ext uri="{BB962C8B-B14F-4D97-AF65-F5344CB8AC3E}">
        <p14:creationId xmlns:p14="http://schemas.microsoft.com/office/powerpoint/2010/main" val="3719422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E67DDF-338F-B344-DC20-437771D92A7C}"/>
              </a:ext>
            </a:extLst>
          </p:cNvPr>
          <p:cNvSpPr>
            <a:spLocks noGrp="1"/>
          </p:cNvSpPr>
          <p:nvPr>
            <p:ph type="title"/>
          </p:nvPr>
        </p:nvSpPr>
        <p:spPr/>
        <p:txBody>
          <a:bodyPr>
            <a:normAutofit fontScale="90000"/>
          </a:bodyPr>
          <a:lstStyle/>
          <a:p>
            <a:r>
              <a:rPr lang="en-US" sz="3600" err="1"/>
              <a:t>ArgoCD</a:t>
            </a:r>
            <a:r>
              <a:rPr lang="en-US" sz="3600"/>
              <a:t> App – Multiple sources (BETA Feature added in v2.6)</a:t>
            </a:r>
            <a:br>
              <a:rPr lang="en-US" sz="4400"/>
            </a:br>
            <a:r>
              <a:rPr lang="en-US" sz="3600"/>
              <a:t>Example1:</a:t>
            </a:r>
            <a:r>
              <a:rPr lang="en-US" sz="4400"/>
              <a:t> </a:t>
            </a:r>
            <a:r>
              <a:rPr lang="en-US" sz="3600"/>
              <a:t>Deploy from helm registry with git-hosted values</a:t>
            </a:r>
            <a:endParaRPr lang="en-US"/>
          </a:p>
        </p:txBody>
      </p:sp>
      <p:pic>
        <p:nvPicPr>
          <p:cNvPr id="13" name="Picture 12">
            <a:extLst>
              <a:ext uri="{FF2B5EF4-FFF2-40B4-BE49-F238E27FC236}">
                <a16:creationId xmlns:a16="http://schemas.microsoft.com/office/drawing/2014/main" id="{CAE23D10-3B39-DD02-BE65-AD40E8212405}"/>
              </a:ext>
            </a:extLst>
          </p:cNvPr>
          <p:cNvPicPr>
            <a:picLocks noChangeAspect="1"/>
          </p:cNvPicPr>
          <p:nvPr/>
        </p:nvPicPr>
        <p:blipFill>
          <a:blip r:embed="rId2"/>
          <a:stretch>
            <a:fillRect/>
          </a:stretch>
        </p:blipFill>
        <p:spPr>
          <a:xfrm>
            <a:off x="561250" y="2122675"/>
            <a:ext cx="6544225" cy="3057952"/>
          </a:xfrm>
          <a:prstGeom prst="rect">
            <a:avLst/>
          </a:prstGeom>
        </p:spPr>
      </p:pic>
      <p:sp>
        <p:nvSpPr>
          <p:cNvPr id="14" name="TextBox 13">
            <a:extLst>
              <a:ext uri="{FF2B5EF4-FFF2-40B4-BE49-F238E27FC236}">
                <a16:creationId xmlns:a16="http://schemas.microsoft.com/office/drawing/2014/main" id="{6D4684EA-29B4-2BD4-DC26-4F9A0D3300D8}"/>
              </a:ext>
            </a:extLst>
          </p:cNvPr>
          <p:cNvSpPr txBox="1"/>
          <p:nvPr/>
        </p:nvSpPr>
        <p:spPr>
          <a:xfrm>
            <a:off x="7508147" y="2122675"/>
            <a:ext cx="3917659" cy="4770537"/>
          </a:xfrm>
          <a:prstGeom prst="rect">
            <a:avLst/>
          </a:prstGeom>
          <a:noFill/>
        </p:spPr>
        <p:txBody>
          <a:bodyPr wrap="square" rtlCol="0">
            <a:spAutoFit/>
          </a:bodyPr>
          <a:lstStyle/>
          <a:p>
            <a:r>
              <a:rPr lang="en-US" sz="1600"/>
              <a:t>Helm sources can reference value files from git sources. This allows you to use a third-party Helm chart with custom, git-hosted values.</a:t>
            </a:r>
            <a:br>
              <a:rPr lang="en-US" sz="1600"/>
            </a:br>
            <a:br>
              <a:rPr lang="en-US" sz="1600"/>
            </a:br>
            <a:r>
              <a:rPr lang="en-US" sz="1600"/>
              <a:t>In the example, the </a:t>
            </a:r>
            <a:r>
              <a:rPr lang="en-US" sz="1600" err="1"/>
              <a:t>prometheus</a:t>
            </a:r>
            <a:r>
              <a:rPr lang="en-US" sz="1600"/>
              <a:t> chart will use the value file from </a:t>
            </a:r>
            <a:r>
              <a:rPr lang="en-US" sz="1600" err="1"/>
              <a:t>git.example.gom</a:t>
            </a:r>
            <a:r>
              <a:rPr lang="en-US" sz="1600"/>
              <a:t>/org/value-</a:t>
            </a:r>
            <a:r>
              <a:rPr lang="en-US" sz="1600" err="1"/>
              <a:t>files.git</a:t>
            </a:r>
            <a:r>
              <a:rPr lang="en-US" sz="1600"/>
              <a:t>. $values resolves to the root of the value-files repository. The $values variable may only be specified at the beginning of the value file path.</a:t>
            </a:r>
          </a:p>
          <a:p>
            <a:endParaRPr lang="en-US" sz="1600"/>
          </a:p>
          <a:p>
            <a:r>
              <a:rPr lang="en-US" sz="1600"/>
              <a:t>If the path field is set in the $values source, Argo CD will attempt to generate resources from the git repository at that URL. If the path field is not set, Argo CD will use the repository solely as a source of value files.</a:t>
            </a:r>
            <a:br>
              <a:rPr lang="en-US" sz="1600"/>
            </a:br>
            <a:endParaRPr lang="en-US" sz="1600"/>
          </a:p>
        </p:txBody>
      </p:sp>
    </p:spTree>
    <p:extLst>
      <p:ext uri="{BB962C8B-B14F-4D97-AF65-F5344CB8AC3E}">
        <p14:creationId xmlns:p14="http://schemas.microsoft.com/office/powerpoint/2010/main" val="1520653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E67DDF-338F-B344-DC20-437771D92A7C}"/>
              </a:ext>
            </a:extLst>
          </p:cNvPr>
          <p:cNvSpPr>
            <a:spLocks noGrp="1"/>
          </p:cNvSpPr>
          <p:nvPr>
            <p:ph type="title"/>
          </p:nvPr>
        </p:nvSpPr>
        <p:spPr/>
        <p:txBody>
          <a:bodyPr>
            <a:noAutofit/>
          </a:bodyPr>
          <a:lstStyle/>
          <a:p>
            <a:r>
              <a:rPr lang="en-US" sz="3200" err="1"/>
              <a:t>ArgoCD</a:t>
            </a:r>
            <a:r>
              <a:rPr lang="en-US" sz="3200"/>
              <a:t> App – Multiple sources (BETA Feature added in v2.6)</a:t>
            </a:r>
            <a:br>
              <a:rPr lang="en-US"/>
            </a:br>
            <a:r>
              <a:rPr lang="en-US" sz="3200"/>
              <a:t>Example 2: Override Resources</a:t>
            </a:r>
          </a:p>
        </p:txBody>
      </p:sp>
      <p:sp>
        <p:nvSpPr>
          <p:cNvPr id="14" name="TextBox 13">
            <a:extLst>
              <a:ext uri="{FF2B5EF4-FFF2-40B4-BE49-F238E27FC236}">
                <a16:creationId xmlns:a16="http://schemas.microsoft.com/office/drawing/2014/main" id="{6D4684EA-29B4-2BD4-DC26-4F9A0D3300D8}"/>
              </a:ext>
            </a:extLst>
          </p:cNvPr>
          <p:cNvSpPr txBox="1"/>
          <p:nvPr/>
        </p:nvSpPr>
        <p:spPr>
          <a:xfrm>
            <a:off x="8126963" y="2122675"/>
            <a:ext cx="3827349" cy="4247317"/>
          </a:xfrm>
          <a:prstGeom prst="rect">
            <a:avLst/>
          </a:prstGeom>
          <a:noFill/>
        </p:spPr>
        <p:txBody>
          <a:bodyPr wrap="square" rtlCol="0">
            <a:spAutoFit/>
          </a:bodyPr>
          <a:lstStyle/>
          <a:p>
            <a:r>
              <a:rPr lang="en-US"/>
              <a:t>The example has two sources specified. Argo CD will generate the manifests for each source separately and combine the resulting manifests.</a:t>
            </a:r>
          </a:p>
          <a:p>
            <a:endParaRPr lang="en-US"/>
          </a:p>
          <a:p>
            <a:r>
              <a:rPr lang="en-US" b="1"/>
              <a:t>If multiple sources produce the same resource (same group, kind, name, and namespace), the last source to produce the resource will take precedence</a:t>
            </a:r>
            <a:r>
              <a:rPr lang="en-US"/>
              <a:t>. Argo CD will produce a </a:t>
            </a:r>
            <a:r>
              <a:rPr lang="en-US" err="1"/>
              <a:t>RepeatedResourceWarning</a:t>
            </a:r>
            <a:r>
              <a:rPr lang="en-US"/>
              <a:t> in this case, but it will sync the resources. </a:t>
            </a:r>
            <a:r>
              <a:rPr lang="en-US" b="1"/>
              <a:t>This provides a convenient way to override a resource from a chart with a resource from a Git repo.</a:t>
            </a:r>
          </a:p>
        </p:txBody>
      </p:sp>
      <p:pic>
        <p:nvPicPr>
          <p:cNvPr id="3" name="Picture 2">
            <a:extLst>
              <a:ext uri="{FF2B5EF4-FFF2-40B4-BE49-F238E27FC236}">
                <a16:creationId xmlns:a16="http://schemas.microsoft.com/office/drawing/2014/main" id="{53520804-2B90-A986-D98B-1B6826435CC2}"/>
              </a:ext>
            </a:extLst>
          </p:cNvPr>
          <p:cNvPicPr>
            <a:picLocks noChangeAspect="1"/>
          </p:cNvPicPr>
          <p:nvPr/>
        </p:nvPicPr>
        <p:blipFill>
          <a:blip r:embed="rId2"/>
          <a:stretch>
            <a:fillRect/>
          </a:stretch>
        </p:blipFill>
        <p:spPr>
          <a:xfrm>
            <a:off x="423681" y="2251301"/>
            <a:ext cx="6872858" cy="3848637"/>
          </a:xfrm>
          <a:prstGeom prst="rect">
            <a:avLst/>
          </a:prstGeom>
        </p:spPr>
      </p:pic>
    </p:spTree>
    <p:extLst>
      <p:ext uri="{BB962C8B-B14F-4D97-AF65-F5344CB8AC3E}">
        <p14:creationId xmlns:p14="http://schemas.microsoft.com/office/powerpoint/2010/main" val="742023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err="1">
                <a:solidFill>
                  <a:schemeClr val="tx1"/>
                </a:solidFill>
                <a:latin typeface="+mj-lt"/>
                <a:ea typeface="+mj-ea"/>
                <a:cs typeface="+mj-cs"/>
              </a:rPr>
              <a:t>ArgoCD</a:t>
            </a:r>
            <a:r>
              <a:rPr lang="en-US" sz="6600" kern="1200">
                <a:solidFill>
                  <a:schemeClr val="tx1"/>
                </a:solidFill>
                <a:latin typeface="+mj-lt"/>
                <a:ea typeface="+mj-ea"/>
                <a:cs typeface="+mj-cs"/>
              </a:rPr>
              <a:t> Applications Demo</a:t>
            </a:r>
          </a:p>
        </p:txBody>
      </p:sp>
      <p:sp>
        <p:nvSpPr>
          <p:cNvPr id="2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1100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838200" y="365125"/>
            <a:ext cx="10515600" cy="1325563"/>
          </a:xfrm>
        </p:spPr>
        <p:txBody>
          <a:bodyPr>
            <a:noAutofit/>
          </a:bodyPr>
          <a:lstStyle/>
          <a:p>
            <a:r>
              <a:rPr lang="en-US" sz="4000" err="1"/>
              <a:t>ApplicationSet</a:t>
            </a:r>
            <a:r>
              <a:rPr lang="en-US" sz="4000"/>
              <a:t> – List Generator</a:t>
            </a: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F5FC6F9-817D-5143-830A-51F5698FA215}"/>
              </a:ext>
            </a:extLst>
          </p:cNvPr>
          <p:cNvPicPr>
            <a:picLocks noChangeAspect="1"/>
          </p:cNvPicPr>
          <p:nvPr/>
        </p:nvPicPr>
        <p:blipFill>
          <a:blip r:embed="rId2"/>
          <a:stretch>
            <a:fillRect/>
          </a:stretch>
        </p:blipFill>
        <p:spPr>
          <a:xfrm>
            <a:off x="746750" y="1783591"/>
            <a:ext cx="5268038" cy="4384912"/>
          </a:xfrm>
          <a:prstGeom prst="rect">
            <a:avLst/>
          </a:prstGeom>
        </p:spPr>
      </p:pic>
      <p:sp>
        <p:nvSpPr>
          <p:cNvPr id="14" name="TextBox 13">
            <a:extLst>
              <a:ext uri="{FF2B5EF4-FFF2-40B4-BE49-F238E27FC236}">
                <a16:creationId xmlns:a16="http://schemas.microsoft.com/office/drawing/2014/main" id="{104A8437-D4A0-AD61-A5DB-254B6254DE57}"/>
              </a:ext>
            </a:extLst>
          </p:cNvPr>
          <p:cNvSpPr txBox="1"/>
          <p:nvPr/>
        </p:nvSpPr>
        <p:spPr>
          <a:xfrm>
            <a:off x="6177214" y="2264272"/>
            <a:ext cx="5855901" cy="2308324"/>
          </a:xfrm>
          <a:prstGeom prst="rect">
            <a:avLst/>
          </a:prstGeom>
          <a:noFill/>
        </p:spPr>
        <p:txBody>
          <a:bodyPr wrap="square">
            <a:spAutoFit/>
          </a:bodyPr>
          <a:lstStyle/>
          <a:p>
            <a:r>
              <a:rPr lang="en-US" sz="2400"/>
              <a:t>This example deploys the guestbook application (with the Kubernetes resources for this application coming from Git) to a list of Kubernetes clusters (with the list of target clusters defined in the List items element of the </a:t>
            </a:r>
            <a:r>
              <a:rPr lang="en-US" sz="2400" err="1"/>
              <a:t>ApplicationSet</a:t>
            </a:r>
            <a:r>
              <a:rPr lang="en-US" sz="2400"/>
              <a:t> resource).</a:t>
            </a:r>
          </a:p>
        </p:txBody>
      </p:sp>
      <p:pic>
        <p:nvPicPr>
          <p:cNvPr id="3" name="Picture 2">
            <a:extLst>
              <a:ext uri="{FF2B5EF4-FFF2-40B4-BE49-F238E27FC236}">
                <a16:creationId xmlns:a16="http://schemas.microsoft.com/office/drawing/2014/main" id="{75296DE8-5DCB-D73E-A78E-7574677FE66C}"/>
              </a:ext>
            </a:extLst>
          </p:cNvPr>
          <p:cNvPicPr>
            <a:picLocks noChangeAspect="1"/>
          </p:cNvPicPr>
          <p:nvPr/>
        </p:nvPicPr>
        <p:blipFill>
          <a:blip r:embed="rId2"/>
          <a:stretch>
            <a:fillRect/>
          </a:stretch>
        </p:blipFill>
        <p:spPr>
          <a:xfrm>
            <a:off x="746749" y="1783591"/>
            <a:ext cx="5268038" cy="4384912"/>
          </a:xfrm>
          <a:prstGeom prst="rect">
            <a:avLst/>
          </a:prstGeom>
        </p:spPr>
      </p:pic>
    </p:spTree>
    <p:extLst>
      <p:ext uri="{BB962C8B-B14F-4D97-AF65-F5344CB8AC3E}">
        <p14:creationId xmlns:p14="http://schemas.microsoft.com/office/powerpoint/2010/main" val="3255591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838200" y="365125"/>
            <a:ext cx="10515600" cy="1325563"/>
          </a:xfrm>
        </p:spPr>
        <p:txBody>
          <a:bodyPr>
            <a:noAutofit/>
          </a:bodyPr>
          <a:lstStyle/>
          <a:p>
            <a:r>
              <a:rPr lang="en-US" sz="4000" err="1"/>
              <a:t>ApplicationSet</a:t>
            </a:r>
            <a:r>
              <a:rPr lang="en-US" sz="4000"/>
              <a:t> – Cluster Generator</a:t>
            </a: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04A8437-D4A0-AD61-A5DB-254B6254DE57}"/>
              </a:ext>
            </a:extLst>
          </p:cNvPr>
          <p:cNvSpPr txBox="1"/>
          <p:nvPr/>
        </p:nvSpPr>
        <p:spPr>
          <a:xfrm>
            <a:off x="6177214" y="2264272"/>
            <a:ext cx="5855901" cy="4247317"/>
          </a:xfrm>
          <a:prstGeom prst="rect">
            <a:avLst/>
          </a:prstGeom>
          <a:noFill/>
        </p:spPr>
        <p:txBody>
          <a:bodyPr wrap="square">
            <a:spAutoFit/>
          </a:bodyPr>
          <a:lstStyle/>
          <a:p>
            <a:r>
              <a:rPr lang="en-US"/>
              <a:t> </a:t>
            </a:r>
            <a:r>
              <a:rPr lang="en-US" err="1"/>
              <a:t>ArgoCD</a:t>
            </a:r>
            <a:r>
              <a:rPr lang="en-US"/>
              <a:t> stores managed cluster details in form of secrets. </a:t>
            </a:r>
          </a:p>
          <a:p>
            <a:endParaRPr lang="en-US"/>
          </a:p>
          <a:p>
            <a:r>
              <a:rPr lang="en-US"/>
              <a:t>For each cluster registered with Argo CD, the Cluster generator produces parameters based on the list of items found within the cluster secret.</a:t>
            </a:r>
          </a:p>
          <a:p>
            <a:endParaRPr lang="en-US"/>
          </a:p>
          <a:p>
            <a:r>
              <a:rPr lang="en-US"/>
              <a:t>It automatically provides the following parameter values to the Application template for each cluster:</a:t>
            </a:r>
          </a:p>
          <a:p>
            <a:pPr marL="342900" indent="-342900">
              <a:buFont typeface="Arial" panose="020B0604020202020204" pitchFamily="34" charset="0"/>
              <a:buChar char="•"/>
            </a:pPr>
            <a:r>
              <a:rPr lang="en-US"/>
              <a:t>name</a:t>
            </a:r>
          </a:p>
          <a:p>
            <a:pPr marL="342900" indent="-342900">
              <a:buFont typeface="Arial" panose="020B0604020202020204" pitchFamily="34" charset="0"/>
              <a:buChar char="•"/>
            </a:pPr>
            <a:r>
              <a:rPr lang="en-US" err="1"/>
              <a:t>nameNormalized</a:t>
            </a:r>
            <a:r>
              <a:rPr lang="en-US"/>
              <a:t> ('name' but normalized to contain only lowercase alphanumeric characters, '-' or '.')</a:t>
            </a:r>
          </a:p>
          <a:p>
            <a:pPr marL="342900" indent="-342900">
              <a:buFont typeface="Arial" panose="020B0604020202020204" pitchFamily="34" charset="0"/>
              <a:buChar char="•"/>
            </a:pPr>
            <a:r>
              <a:rPr lang="en-US"/>
              <a:t>server</a:t>
            </a:r>
          </a:p>
          <a:p>
            <a:pPr marL="342900" indent="-342900">
              <a:buFont typeface="Arial" panose="020B0604020202020204" pitchFamily="34" charset="0"/>
              <a:buChar char="•"/>
            </a:pPr>
            <a:r>
              <a:rPr lang="en-US" err="1"/>
              <a:t>metadata.labels</a:t>
            </a:r>
            <a:r>
              <a:rPr lang="en-US"/>
              <a:t>.&lt;key&gt; (for each label in the Secret)</a:t>
            </a:r>
          </a:p>
          <a:p>
            <a:pPr marL="342900" indent="-342900">
              <a:buFont typeface="Arial" panose="020B0604020202020204" pitchFamily="34" charset="0"/>
              <a:buChar char="•"/>
            </a:pPr>
            <a:r>
              <a:rPr lang="en-US" err="1"/>
              <a:t>metadata.annotations</a:t>
            </a:r>
            <a:r>
              <a:rPr lang="en-US"/>
              <a:t>.&lt;key&gt; (for each annotation in the Secret)</a:t>
            </a:r>
          </a:p>
        </p:txBody>
      </p:sp>
      <p:pic>
        <p:nvPicPr>
          <p:cNvPr id="4" name="Picture 3">
            <a:extLst>
              <a:ext uri="{FF2B5EF4-FFF2-40B4-BE49-F238E27FC236}">
                <a16:creationId xmlns:a16="http://schemas.microsoft.com/office/drawing/2014/main" id="{AE2A7E9A-1153-1468-2459-7E6FA7558368}"/>
              </a:ext>
            </a:extLst>
          </p:cNvPr>
          <p:cNvPicPr>
            <a:picLocks noChangeAspect="1"/>
          </p:cNvPicPr>
          <p:nvPr/>
        </p:nvPicPr>
        <p:blipFill>
          <a:blip r:embed="rId2"/>
          <a:stretch>
            <a:fillRect/>
          </a:stretch>
        </p:blipFill>
        <p:spPr>
          <a:xfrm>
            <a:off x="544207" y="2208412"/>
            <a:ext cx="5494998" cy="3361646"/>
          </a:xfrm>
          <a:prstGeom prst="rect">
            <a:avLst/>
          </a:prstGeom>
        </p:spPr>
      </p:pic>
    </p:spTree>
    <p:extLst>
      <p:ext uri="{BB962C8B-B14F-4D97-AF65-F5344CB8AC3E}">
        <p14:creationId xmlns:p14="http://schemas.microsoft.com/office/powerpoint/2010/main" val="3275335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838200" y="365125"/>
            <a:ext cx="10515600" cy="1325563"/>
          </a:xfrm>
        </p:spPr>
        <p:txBody>
          <a:bodyPr>
            <a:noAutofit/>
          </a:bodyPr>
          <a:lstStyle/>
          <a:p>
            <a:r>
              <a:rPr lang="en-US" sz="4000" err="1"/>
              <a:t>ApplicationSet</a:t>
            </a:r>
            <a:r>
              <a:rPr lang="en-US" sz="4000"/>
              <a:t> – Git Generator</a:t>
            </a: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9EB55CE-B44F-B37E-FF74-C1D7F39077BA}"/>
              </a:ext>
            </a:extLst>
          </p:cNvPr>
          <p:cNvPicPr>
            <a:picLocks noChangeAspect="1"/>
          </p:cNvPicPr>
          <p:nvPr/>
        </p:nvPicPr>
        <p:blipFill>
          <a:blip r:embed="rId2"/>
          <a:stretch>
            <a:fillRect/>
          </a:stretch>
        </p:blipFill>
        <p:spPr>
          <a:xfrm>
            <a:off x="5290913" y="1865786"/>
            <a:ext cx="6664380" cy="4190248"/>
          </a:xfrm>
          <a:prstGeom prst="rect">
            <a:avLst/>
          </a:prstGeom>
        </p:spPr>
      </p:pic>
      <p:pic>
        <p:nvPicPr>
          <p:cNvPr id="5" name="Picture 4">
            <a:extLst>
              <a:ext uri="{FF2B5EF4-FFF2-40B4-BE49-F238E27FC236}">
                <a16:creationId xmlns:a16="http://schemas.microsoft.com/office/drawing/2014/main" id="{C8639076-A9AE-0A94-057F-D515D2F13EBA}"/>
              </a:ext>
            </a:extLst>
          </p:cNvPr>
          <p:cNvPicPr>
            <a:picLocks noChangeAspect="1"/>
          </p:cNvPicPr>
          <p:nvPr/>
        </p:nvPicPr>
        <p:blipFill>
          <a:blip r:embed="rId3"/>
          <a:stretch>
            <a:fillRect/>
          </a:stretch>
        </p:blipFill>
        <p:spPr>
          <a:xfrm>
            <a:off x="1015422" y="1769186"/>
            <a:ext cx="2962688" cy="2010056"/>
          </a:xfrm>
          <a:prstGeom prst="rect">
            <a:avLst/>
          </a:prstGeom>
        </p:spPr>
      </p:pic>
      <p:sp>
        <p:nvSpPr>
          <p:cNvPr id="6" name="TextBox 5">
            <a:extLst>
              <a:ext uri="{FF2B5EF4-FFF2-40B4-BE49-F238E27FC236}">
                <a16:creationId xmlns:a16="http://schemas.microsoft.com/office/drawing/2014/main" id="{4577BC4B-01EE-B99F-E74E-7EF1EA9CBF4C}"/>
              </a:ext>
            </a:extLst>
          </p:cNvPr>
          <p:cNvSpPr txBox="1"/>
          <p:nvPr/>
        </p:nvSpPr>
        <p:spPr>
          <a:xfrm>
            <a:off x="925749" y="3805881"/>
            <a:ext cx="2850204" cy="369332"/>
          </a:xfrm>
          <a:prstGeom prst="rect">
            <a:avLst/>
          </a:prstGeom>
          <a:noFill/>
        </p:spPr>
        <p:txBody>
          <a:bodyPr wrap="square" rtlCol="0">
            <a:spAutoFit/>
          </a:bodyPr>
          <a:lstStyle/>
          <a:p>
            <a:r>
              <a:rPr lang="en-US"/>
              <a:t>cluster-addons </a:t>
            </a:r>
            <a:r>
              <a:rPr lang="en-US" err="1"/>
              <a:t>dir</a:t>
            </a:r>
            <a:r>
              <a:rPr lang="en-US"/>
              <a:t> structure</a:t>
            </a:r>
          </a:p>
        </p:txBody>
      </p:sp>
      <p:sp>
        <p:nvSpPr>
          <p:cNvPr id="7" name="TextBox 6">
            <a:extLst>
              <a:ext uri="{FF2B5EF4-FFF2-40B4-BE49-F238E27FC236}">
                <a16:creationId xmlns:a16="http://schemas.microsoft.com/office/drawing/2014/main" id="{FC08B795-82E7-AA75-C4E0-7D5499C4334A}"/>
              </a:ext>
            </a:extLst>
          </p:cNvPr>
          <p:cNvSpPr txBox="1"/>
          <p:nvPr/>
        </p:nvSpPr>
        <p:spPr>
          <a:xfrm>
            <a:off x="5290913" y="6133851"/>
            <a:ext cx="6664380" cy="646331"/>
          </a:xfrm>
          <a:prstGeom prst="rect">
            <a:avLst/>
          </a:prstGeom>
          <a:noFill/>
        </p:spPr>
        <p:txBody>
          <a:bodyPr wrap="square" rtlCol="0">
            <a:spAutoFit/>
          </a:bodyPr>
          <a:lstStyle/>
          <a:p>
            <a:r>
              <a:rPr lang="en-US"/>
              <a:t>Generator iterates through all configured directories and creates Applications</a:t>
            </a:r>
          </a:p>
        </p:txBody>
      </p:sp>
      <p:sp>
        <p:nvSpPr>
          <p:cNvPr id="9" name="TextBox 8">
            <a:extLst>
              <a:ext uri="{FF2B5EF4-FFF2-40B4-BE49-F238E27FC236}">
                <a16:creationId xmlns:a16="http://schemas.microsoft.com/office/drawing/2014/main" id="{62585CE2-CBFB-4E16-13C2-F2F4E5505AAF}"/>
              </a:ext>
            </a:extLst>
          </p:cNvPr>
          <p:cNvSpPr txBox="1"/>
          <p:nvPr/>
        </p:nvSpPr>
        <p:spPr>
          <a:xfrm>
            <a:off x="600044" y="4458538"/>
            <a:ext cx="4090825" cy="2308324"/>
          </a:xfrm>
          <a:prstGeom prst="rect">
            <a:avLst/>
          </a:prstGeom>
          <a:noFill/>
        </p:spPr>
        <p:txBody>
          <a:bodyPr wrap="square" rtlCol="0">
            <a:spAutoFit/>
          </a:bodyPr>
          <a:lstStyle/>
          <a:p>
            <a:r>
              <a:rPr lang="en-US"/>
              <a:t>Generator supports following params:</a:t>
            </a:r>
          </a:p>
          <a:p>
            <a:pPr marL="285750" indent="-285750">
              <a:buFont typeface="Arial" panose="020B0604020202020204" pitchFamily="34" charset="0"/>
              <a:buChar char="•"/>
            </a:pPr>
            <a:r>
              <a:rPr lang="en-US"/>
              <a:t>{{path}}</a:t>
            </a:r>
          </a:p>
          <a:p>
            <a:pPr marL="285750" indent="-285750">
              <a:buFont typeface="Arial" panose="020B0604020202020204" pitchFamily="34" charset="0"/>
              <a:buChar char="•"/>
            </a:pPr>
            <a:r>
              <a:rPr lang="en-US"/>
              <a:t>{{</a:t>
            </a:r>
            <a:r>
              <a:rPr lang="en-US" err="1"/>
              <a:t>path.basename</a:t>
            </a:r>
            <a:r>
              <a:rPr lang="en-US"/>
              <a:t>}}</a:t>
            </a:r>
          </a:p>
          <a:p>
            <a:pPr marL="285750" indent="-285750">
              <a:buFont typeface="Arial" panose="020B0604020202020204" pitchFamily="34" charset="0"/>
              <a:buChar char="•"/>
            </a:pPr>
            <a:r>
              <a:rPr lang="en-US"/>
              <a:t>{{</a:t>
            </a:r>
            <a:r>
              <a:rPr lang="en-US" err="1"/>
              <a:t>path.basenameNormalized</a:t>
            </a:r>
            <a:r>
              <a:rPr lang="en-US"/>
              <a:t>}} – Replaces unsupported chars like underscore with </a:t>
            </a:r>
            <a:r>
              <a:rPr lang="en-US" err="1"/>
              <a:t>hypen</a:t>
            </a:r>
            <a:endParaRPr lang="en-US"/>
          </a:p>
          <a:p>
            <a:pPr marL="285750" indent="-285750">
              <a:buFont typeface="Arial" panose="020B0604020202020204" pitchFamily="34" charset="0"/>
              <a:buChar char="•"/>
            </a:pPr>
            <a:r>
              <a:rPr lang="en-US"/>
              <a:t>{{path[N]}} – Nth entry from array of </a:t>
            </a:r>
            <a:r>
              <a:rPr lang="en-US" err="1"/>
              <a:t>dirs</a:t>
            </a:r>
            <a:endParaRPr lang="en-US"/>
          </a:p>
        </p:txBody>
      </p:sp>
    </p:spTree>
    <p:extLst>
      <p:ext uri="{BB962C8B-B14F-4D97-AF65-F5344CB8AC3E}">
        <p14:creationId xmlns:p14="http://schemas.microsoft.com/office/powerpoint/2010/main" val="419041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838200" y="365125"/>
            <a:ext cx="10515600" cy="1325563"/>
          </a:xfrm>
        </p:spPr>
        <p:txBody>
          <a:bodyPr>
            <a:noAutofit/>
          </a:bodyPr>
          <a:lstStyle/>
          <a:p>
            <a:r>
              <a:rPr lang="en-US" sz="4000" err="1"/>
              <a:t>ApplicationSet</a:t>
            </a:r>
            <a:r>
              <a:rPr lang="en-US" sz="4000"/>
              <a:t> – Matrix Generator</a:t>
            </a: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4B5CA81-5912-50BF-4491-133D5EB13FE9}"/>
              </a:ext>
            </a:extLst>
          </p:cNvPr>
          <p:cNvPicPr>
            <a:picLocks noChangeAspect="1"/>
          </p:cNvPicPr>
          <p:nvPr/>
        </p:nvPicPr>
        <p:blipFill>
          <a:blip r:embed="rId2"/>
          <a:stretch>
            <a:fillRect/>
          </a:stretch>
        </p:blipFill>
        <p:spPr>
          <a:xfrm>
            <a:off x="591216" y="1921004"/>
            <a:ext cx="7184368" cy="4571871"/>
          </a:xfrm>
          <a:prstGeom prst="rect">
            <a:avLst/>
          </a:prstGeom>
        </p:spPr>
      </p:pic>
      <p:sp>
        <p:nvSpPr>
          <p:cNvPr id="12" name="TextBox 11">
            <a:extLst>
              <a:ext uri="{FF2B5EF4-FFF2-40B4-BE49-F238E27FC236}">
                <a16:creationId xmlns:a16="http://schemas.microsoft.com/office/drawing/2014/main" id="{6280D15E-71E8-E0D5-2C25-B379E6593758}"/>
              </a:ext>
            </a:extLst>
          </p:cNvPr>
          <p:cNvSpPr txBox="1"/>
          <p:nvPr/>
        </p:nvSpPr>
        <p:spPr>
          <a:xfrm>
            <a:off x="8365786" y="2208178"/>
            <a:ext cx="3234997" cy="3970318"/>
          </a:xfrm>
          <a:prstGeom prst="rect">
            <a:avLst/>
          </a:prstGeom>
          <a:noFill/>
        </p:spPr>
        <p:txBody>
          <a:bodyPr wrap="square" rtlCol="0">
            <a:spAutoFit/>
          </a:bodyPr>
          <a:lstStyle/>
          <a:p>
            <a:r>
              <a:rPr lang="en-US"/>
              <a:t>Matrix generator does the cross product of the output from 2 different generators</a:t>
            </a:r>
          </a:p>
          <a:p>
            <a:endParaRPr lang="en-US"/>
          </a:p>
          <a:p>
            <a:r>
              <a:rPr lang="en-US"/>
              <a:t>In the example shown, outputs from git generator and list generator are consolidated – applications from all discovered directories in git are deployed all clusters generated by the list generator: </a:t>
            </a:r>
            <a:r>
              <a:rPr lang="en-US" err="1"/>
              <a:t>i.e</a:t>
            </a:r>
            <a:r>
              <a:rPr lang="en-US"/>
              <a:t> to engineering-dev and engineering-prod clusters</a:t>
            </a:r>
          </a:p>
          <a:p>
            <a:endParaRPr lang="en-US"/>
          </a:p>
        </p:txBody>
      </p:sp>
    </p:spTree>
    <p:extLst>
      <p:ext uri="{BB962C8B-B14F-4D97-AF65-F5344CB8AC3E}">
        <p14:creationId xmlns:p14="http://schemas.microsoft.com/office/powerpoint/2010/main" val="314812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err="1">
                <a:solidFill>
                  <a:schemeClr val="tx1"/>
                </a:solidFill>
                <a:latin typeface="+mj-lt"/>
                <a:ea typeface="+mj-ea"/>
                <a:cs typeface="+mj-cs"/>
              </a:rPr>
              <a:t>ArgoCD</a:t>
            </a:r>
            <a:r>
              <a:rPr lang="en-US" sz="6600" kern="1200">
                <a:solidFill>
                  <a:schemeClr val="tx1"/>
                </a:solidFill>
                <a:latin typeface="+mj-lt"/>
                <a:ea typeface="+mj-ea"/>
                <a:cs typeface="+mj-cs"/>
              </a:rPr>
              <a:t> </a:t>
            </a:r>
            <a:r>
              <a:rPr lang="en-US" sz="6600" kern="1200" err="1">
                <a:solidFill>
                  <a:schemeClr val="tx1"/>
                </a:solidFill>
                <a:latin typeface="+mj-lt"/>
                <a:ea typeface="+mj-ea"/>
                <a:cs typeface="+mj-cs"/>
              </a:rPr>
              <a:t>Applicationset</a:t>
            </a:r>
            <a:r>
              <a:rPr lang="en-US" sz="6600" kern="1200">
                <a:solidFill>
                  <a:schemeClr val="tx1"/>
                </a:solidFill>
                <a:latin typeface="+mj-lt"/>
                <a:ea typeface="+mj-ea"/>
                <a:cs typeface="+mj-cs"/>
              </a:rPr>
              <a:t> Demo</a:t>
            </a:r>
          </a:p>
        </p:txBody>
      </p:sp>
      <p:sp>
        <p:nvSpPr>
          <p:cNvPr id="2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1276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838200" y="365125"/>
            <a:ext cx="10515600" cy="1325563"/>
          </a:xfrm>
        </p:spPr>
        <p:txBody>
          <a:bodyPr>
            <a:noAutofit/>
          </a:bodyPr>
          <a:lstStyle/>
          <a:p>
            <a:r>
              <a:rPr lang="en-US" sz="4000"/>
              <a:t>Helm Chart Apps - Hooks</a:t>
            </a: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24ADFC-E7AF-69F3-5CA5-B44D5B1CDA14}"/>
              </a:ext>
            </a:extLst>
          </p:cNvPr>
          <p:cNvSpPr>
            <a:spLocks noGrp="1"/>
          </p:cNvSpPr>
          <p:nvPr>
            <p:ph idx="1"/>
          </p:nvPr>
        </p:nvSpPr>
        <p:spPr>
          <a:xfrm>
            <a:off x="838200" y="1929384"/>
            <a:ext cx="10515600" cy="4297484"/>
          </a:xfrm>
        </p:spPr>
        <p:txBody>
          <a:bodyPr>
            <a:normAutofit fontScale="92500" lnSpcReduction="10000"/>
          </a:bodyPr>
          <a:lstStyle/>
          <a:p>
            <a:r>
              <a:rPr lang="en-US"/>
              <a:t>Argo CD cannot know if it is running a first-time "install" or an "upgrade" - every operation is a "sync'. This means that, by default, apps that have pre-install and pre-upgrade will have those hooks run at the same time.</a:t>
            </a:r>
          </a:p>
          <a:p>
            <a:r>
              <a:rPr lang="en-US"/>
              <a:t>Make your hook idempotent. Do not use non-deterministic functions like rand</a:t>
            </a:r>
          </a:p>
          <a:p>
            <a:r>
              <a:rPr lang="en-US"/>
              <a:t>Annotate </a:t>
            </a:r>
            <a:r>
              <a:rPr lang="en-US" err="1"/>
              <a:t>crds</a:t>
            </a:r>
            <a:r>
              <a:rPr lang="en-US"/>
              <a:t> with hook-weight: "-2" to make sure it runs to success before any install or upgrade hooks.</a:t>
            </a:r>
          </a:p>
          <a:p>
            <a:r>
              <a:rPr lang="en-US"/>
              <a:t>Annotate pre-install and post-install with hook-weight: "-1". This will make sure it runs to success before any upgrade hooks.</a:t>
            </a:r>
          </a:p>
          <a:p>
            <a:r>
              <a:rPr lang="en-US"/>
              <a:t>Annotate pre-upgrade and post-upgrade with hook-delete-policy: before-hook-creation to make sure it runs on every sync.</a:t>
            </a:r>
          </a:p>
        </p:txBody>
      </p:sp>
    </p:spTree>
    <p:extLst>
      <p:ext uri="{BB962C8B-B14F-4D97-AF65-F5344CB8AC3E}">
        <p14:creationId xmlns:p14="http://schemas.microsoft.com/office/powerpoint/2010/main" val="2798680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838200" y="365125"/>
            <a:ext cx="10515600" cy="1325563"/>
          </a:xfrm>
        </p:spPr>
        <p:txBody>
          <a:bodyPr>
            <a:noAutofit/>
          </a:bodyPr>
          <a:lstStyle/>
          <a:p>
            <a:r>
              <a:rPr lang="en-US" sz="4000"/>
              <a:t>Helm chart App – Supported Hooks</a:t>
            </a: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CDF04FB4-EF6D-1447-365A-A70EB800FAC0}"/>
              </a:ext>
            </a:extLst>
          </p:cNvPr>
          <p:cNvGraphicFramePr>
            <a:graphicFrameLocks noGrp="1"/>
          </p:cNvGraphicFramePr>
          <p:nvPr>
            <p:extLst>
              <p:ext uri="{D42A27DB-BD31-4B8C-83A1-F6EECF244321}">
                <p14:modId xmlns:p14="http://schemas.microsoft.com/office/powerpoint/2010/main" val="3189890177"/>
              </p:ext>
            </p:extLst>
          </p:nvPr>
        </p:nvGraphicFramePr>
        <p:xfrm>
          <a:off x="593386" y="1825626"/>
          <a:ext cx="10554511" cy="4507892"/>
        </p:xfrm>
        <a:graphic>
          <a:graphicData uri="http://schemas.openxmlformats.org/drawingml/2006/table">
            <a:tbl>
              <a:tblPr>
                <a:tableStyleId>{5DA37D80-6434-44D0-A028-1B22A696006F}</a:tableStyleId>
              </a:tblPr>
              <a:tblGrid>
                <a:gridCol w="2739264">
                  <a:extLst>
                    <a:ext uri="{9D8B030D-6E8A-4147-A177-3AD203B41FA5}">
                      <a16:colId xmlns:a16="http://schemas.microsoft.com/office/drawing/2014/main" val="499202763"/>
                    </a:ext>
                  </a:extLst>
                </a:gridCol>
                <a:gridCol w="7815247">
                  <a:extLst>
                    <a:ext uri="{9D8B030D-6E8A-4147-A177-3AD203B41FA5}">
                      <a16:colId xmlns:a16="http://schemas.microsoft.com/office/drawing/2014/main" val="3107166406"/>
                    </a:ext>
                  </a:extLst>
                </a:gridCol>
              </a:tblGrid>
              <a:tr h="261038">
                <a:tc>
                  <a:txBody>
                    <a:bodyPr/>
                    <a:lstStyle/>
                    <a:p>
                      <a:r>
                        <a:rPr lang="en-US" sz="1600"/>
                        <a:t>Helm Annotation</a:t>
                      </a:r>
                    </a:p>
                  </a:txBody>
                  <a:tcPr marL="47817" marR="47817" marT="23908" marB="23908" anchor="ctr"/>
                </a:tc>
                <a:tc>
                  <a:txBody>
                    <a:bodyPr/>
                    <a:lstStyle/>
                    <a:p>
                      <a:r>
                        <a:rPr lang="en-US" sz="1600"/>
                        <a:t>Notes</a:t>
                      </a:r>
                    </a:p>
                  </a:txBody>
                  <a:tcPr marL="47817" marR="47817" marT="23908" marB="23908" anchor="ctr"/>
                </a:tc>
                <a:extLst>
                  <a:ext uri="{0D108BD9-81ED-4DB2-BD59-A6C34878D82A}">
                    <a16:rowId xmlns:a16="http://schemas.microsoft.com/office/drawing/2014/main" val="4076215746"/>
                  </a:ext>
                </a:extLst>
              </a:tr>
              <a:tr h="424708">
                <a:tc>
                  <a:txBody>
                    <a:bodyPr/>
                    <a:lstStyle/>
                    <a:p>
                      <a:r>
                        <a:rPr lang="en-US" sz="1600"/>
                        <a:t>helm.sh/hook: pre-delete</a:t>
                      </a:r>
                    </a:p>
                  </a:txBody>
                  <a:tcPr marL="47817" marR="47817" marT="23908" marB="23908" anchor="ctr"/>
                </a:tc>
                <a:tc>
                  <a:txBody>
                    <a:bodyPr/>
                    <a:lstStyle/>
                    <a:p>
                      <a:r>
                        <a:rPr lang="en-US" sz="1600"/>
                        <a:t>Not supported. In Helm stable there are 3 cases used to clean up CRDs and 3 to clean-up jobs.</a:t>
                      </a:r>
                    </a:p>
                  </a:txBody>
                  <a:tcPr marL="47817" marR="47817" marT="23908" marB="23908" anchor="ctr"/>
                </a:tc>
                <a:extLst>
                  <a:ext uri="{0D108BD9-81ED-4DB2-BD59-A6C34878D82A}">
                    <a16:rowId xmlns:a16="http://schemas.microsoft.com/office/drawing/2014/main" val="1873519533"/>
                  </a:ext>
                </a:extLst>
              </a:tr>
              <a:tr h="261038">
                <a:tc>
                  <a:txBody>
                    <a:bodyPr/>
                    <a:lstStyle/>
                    <a:p>
                      <a:r>
                        <a:rPr lang="en-US" sz="1600"/>
                        <a:t>helm.sh/hook: pre-rollback</a:t>
                      </a:r>
                    </a:p>
                  </a:txBody>
                  <a:tcPr marL="47817" marR="47817" marT="23908" marB="23908" anchor="ctr"/>
                </a:tc>
                <a:tc>
                  <a:txBody>
                    <a:bodyPr/>
                    <a:lstStyle/>
                    <a:p>
                      <a:r>
                        <a:rPr lang="en-US" sz="1600"/>
                        <a:t>Not supported. Never used in Helm stable.</a:t>
                      </a:r>
                    </a:p>
                  </a:txBody>
                  <a:tcPr marL="47817" marR="47817" marT="23908" marB="23908" anchor="ctr"/>
                </a:tc>
                <a:extLst>
                  <a:ext uri="{0D108BD9-81ED-4DB2-BD59-A6C34878D82A}">
                    <a16:rowId xmlns:a16="http://schemas.microsoft.com/office/drawing/2014/main" val="4163308459"/>
                  </a:ext>
                </a:extLst>
              </a:tr>
              <a:tr h="262579">
                <a:tc>
                  <a:txBody>
                    <a:bodyPr/>
                    <a:lstStyle/>
                    <a:p>
                      <a:r>
                        <a:rPr lang="en-US" sz="1600"/>
                        <a:t>helm.sh/hook: pre-install</a:t>
                      </a:r>
                    </a:p>
                  </a:txBody>
                  <a:tcPr marL="47817" marR="47817" marT="23908" marB="23908" anchor="ctr">
                    <a:solidFill>
                      <a:schemeClr val="accent6">
                        <a:lumMod val="40000"/>
                        <a:lumOff val="60000"/>
                      </a:schemeClr>
                    </a:solidFill>
                  </a:tcPr>
                </a:tc>
                <a:tc>
                  <a:txBody>
                    <a:bodyPr/>
                    <a:lstStyle/>
                    <a:p>
                      <a:r>
                        <a:rPr lang="en-US" sz="1600"/>
                        <a:t>Supported as equivalent to argocd.argoproj.io/hook: PreSync.</a:t>
                      </a:r>
                    </a:p>
                  </a:txBody>
                  <a:tcPr marL="47817" marR="47817" marT="23908" marB="23908" anchor="ctr">
                    <a:solidFill>
                      <a:schemeClr val="accent6">
                        <a:lumMod val="40000"/>
                        <a:lumOff val="60000"/>
                      </a:schemeClr>
                    </a:solidFill>
                  </a:tcPr>
                </a:tc>
                <a:extLst>
                  <a:ext uri="{0D108BD9-81ED-4DB2-BD59-A6C34878D82A}">
                    <a16:rowId xmlns:a16="http://schemas.microsoft.com/office/drawing/2014/main" val="4085385074"/>
                  </a:ext>
                </a:extLst>
              </a:tr>
              <a:tr h="262579">
                <a:tc>
                  <a:txBody>
                    <a:bodyPr/>
                    <a:lstStyle/>
                    <a:p>
                      <a:r>
                        <a:rPr lang="en-US" sz="1600"/>
                        <a:t>helm.sh/hook: pre-upgrade</a:t>
                      </a:r>
                    </a:p>
                  </a:txBody>
                  <a:tcPr marL="47817" marR="47817" marT="23908" marB="23908" anchor="ctr">
                    <a:solidFill>
                      <a:schemeClr val="accent6">
                        <a:lumMod val="40000"/>
                        <a:lumOff val="60000"/>
                      </a:schemeClr>
                    </a:solidFill>
                  </a:tcPr>
                </a:tc>
                <a:tc>
                  <a:txBody>
                    <a:bodyPr/>
                    <a:lstStyle/>
                    <a:p>
                      <a:r>
                        <a:rPr lang="en-US" sz="1600"/>
                        <a:t>Supported as equivalent to argocd.argoproj.io/hook: PreSync.</a:t>
                      </a:r>
                    </a:p>
                  </a:txBody>
                  <a:tcPr marL="47817" marR="47817" marT="23908" marB="23908" anchor="ctr">
                    <a:solidFill>
                      <a:schemeClr val="accent6">
                        <a:lumMod val="40000"/>
                        <a:lumOff val="60000"/>
                      </a:schemeClr>
                    </a:solidFill>
                  </a:tcPr>
                </a:tc>
                <a:extLst>
                  <a:ext uri="{0D108BD9-81ED-4DB2-BD59-A6C34878D82A}">
                    <a16:rowId xmlns:a16="http://schemas.microsoft.com/office/drawing/2014/main" val="638198306"/>
                  </a:ext>
                </a:extLst>
              </a:tr>
              <a:tr h="262579">
                <a:tc>
                  <a:txBody>
                    <a:bodyPr/>
                    <a:lstStyle/>
                    <a:p>
                      <a:r>
                        <a:rPr lang="en-US" sz="1600"/>
                        <a:t>helm.sh/hook: post-upgrade</a:t>
                      </a:r>
                    </a:p>
                  </a:txBody>
                  <a:tcPr marL="47817" marR="47817" marT="23908" marB="23908" anchor="ctr">
                    <a:solidFill>
                      <a:schemeClr val="accent6">
                        <a:lumMod val="40000"/>
                        <a:lumOff val="60000"/>
                      </a:schemeClr>
                    </a:solidFill>
                  </a:tcPr>
                </a:tc>
                <a:tc>
                  <a:txBody>
                    <a:bodyPr/>
                    <a:lstStyle/>
                    <a:p>
                      <a:r>
                        <a:rPr lang="en-US" sz="1600"/>
                        <a:t>Supported as equivalent to argocd.argoproj.io/hook: </a:t>
                      </a:r>
                      <a:r>
                        <a:rPr lang="en-US" sz="1600" err="1"/>
                        <a:t>PostSync</a:t>
                      </a:r>
                      <a:r>
                        <a:rPr lang="en-US" sz="1600"/>
                        <a:t>.</a:t>
                      </a:r>
                    </a:p>
                  </a:txBody>
                  <a:tcPr marL="47817" marR="47817" marT="23908" marB="23908" anchor="ctr">
                    <a:solidFill>
                      <a:schemeClr val="accent6">
                        <a:lumMod val="40000"/>
                        <a:lumOff val="60000"/>
                      </a:schemeClr>
                    </a:solidFill>
                  </a:tcPr>
                </a:tc>
                <a:extLst>
                  <a:ext uri="{0D108BD9-81ED-4DB2-BD59-A6C34878D82A}">
                    <a16:rowId xmlns:a16="http://schemas.microsoft.com/office/drawing/2014/main" val="3866674090"/>
                  </a:ext>
                </a:extLst>
              </a:tr>
              <a:tr h="262579">
                <a:tc>
                  <a:txBody>
                    <a:bodyPr/>
                    <a:lstStyle/>
                    <a:p>
                      <a:r>
                        <a:rPr lang="en-US" sz="1600"/>
                        <a:t>helm.sh/hook: post-install</a:t>
                      </a:r>
                    </a:p>
                  </a:txBody>
                  <a:tcPr marL="47817" marR="47817" marT="23908" marB="23908" anchor="ctr">
                    <a:solidFill>
                      <a:schemeClr val="accent6">
                        <a:lumMod val="40000"/>
                        <a:lumOff val="60000"/>
                      </a:schemeClr>
                    </a:solidFill>
                  </a:tcPr>
                </a:tc>
                <a:tc>
                  <a:txBody>
                    <a:bodyPr/>
                    <a:lstStyle/>
                    <a:p>
                      <a:r>
                        <a:rPr lang="en-US" sz="1600"/>
                        <a:t>Supported as equivalent to argocd.argoproj.io/hook: </a:t>
                      </a:r>
                      <a:r>
                        <a:rPr lang="en-US" sz="1600" err="1"/>
                        <a:t>PostSync</a:t>
                      </a:r>
                      <a:r>
                        <a:rPr lang="en-US" sz="1600"/>
                        <a:t>.</a:t>
                      </a:r>
                    </a:p>
                  </a:txBody>
                  <a:tcPr marL="47817" marR="47817" marT="23908" marB="23908" anchor="ctr">
                    <a:solidFill>
                      <a:schemeClr val="accent6">
                        <a:lumMod val="40000"/>
                        <a:lumOff val="60000"/>
                      </a:schemeClr>
                    </a:solidFill>
                  </a:tcPr>
                </a:tc>
                <a:extLst>
                  <a:ext uri="{0D108BD9-81ED-4DB2-BD59-A6C34878D82A}">
                    <a16:rowId xmlns:a16="http://schemas.microsoft.com/office/drawing/2014/main" val="3140912747"/>
                  </a:ext>
                </a:extLst>
              </a:tr>
              <a:tr h="261038">
                <a:tc>
                  <a:txBody>
                    <a:bodyPr/>
                    <a:lstStyle/>
                    <a:p>
                      <a:r>
                        <a:rPr lang="en-US" sz="1600"/>
                        <a:t>helm.sh/hook: post-delete</a:t>
                      </a:r>
                    </a:p>
                  </a:txBody>
                  <a:tcPr marL="47817" marR="47817" marT="23908" marB="23908" anchor="ctr"/>
                </a:tc>
                <a:tc>
                  <a:txBody>
                    <a:bodyPr/>
                    <a:lstStyle/>
                    <a:p>
                      <a:r>
                        <a:rPr lang="en-US" sz="1600"/>
                        <a:t>Not supported. Never used in Helm stable.</a:t>
                      </a:r>
                    </a:p>
                  </a:txBody>
                  <a:tcPr marL="47817" marR="47817" marT="23908" marB="23908" anchor="ctr"/>
                </a:tc>
                <a:extLst>
                  <a:ext uri="{0D108BD9-81ED-4DB2-BD59-A6C34878D82A}">
                    <a16:rowId xmlns:a16="http://schemas.microsoft.com/office/drawing/2014/main" val="1621837600"/>
                  </a:ext>
                </a:extLst>
              </a:tr>
              <a:tr h="261038">
                <a:tc>
                  <a:txBody>
                    <a:bodyPr/>
                    <a:lstStyle/>
                    <a:p>
                      <a:r>
                        <a:rPr lang="en-US" sz="1600"/>
                        <a:t>helm.sh/hook: post-rollback</a:t>
                      </a:r>
                    </a:p>
                  </a:txBody>
                  <a:tcPr marL="47817" marR="47817" marT="23908" marB="23908" anchor="ctr"/>
                </a:tc>
                <a:tc>
                  <a:txBody>
                    <a:bodyPr/>
                    <a:lstStyle/>
                    <a:p>
                      <a:r>
                        <a:rPr lang="en-US" sz="1600"/>
                        <a:t>Not supported. Never used in Helm stable.</a:t>
                      </a:r>
                    </a:p>
                  </a:txBody>
                  <a:tcPr marL="47817" marR="47817" marT="23908" marB="23908" anchor="ctr"/>
                </a:tc>
                <a:extLst>
                  <a:ext uri="{0D108BD9-81ED-4DB2-BD59-A6C34878D82A}">
                    <a16:rowId xmlns:a16="http://schemas.microsoft.com/office/drawing/2014/main" val="157267562"/>
                  </a:ext>
                </a:extLst>
              </a:tr>
              <a:tr h="261038">
                <a:tc>
                  <a:txBody>
                    <a:bodyPr/>
                    <a:lstStyle/>
                    <a:p>
                      <a:r>
                        <a:rPr lang="en-US" sz="1600"/>
                        <a:t>helm.sh/hook: test-success</a:t>
                      </a:r>
                    </a:p>
                  </a:txBody>
                  <a:tcPr marL="47817" marR="47817" marT="23908" marB="23908" anchor="ctr"/>
                </a:tc>
                <a:tc>
                  <a:txBody>
                    <a:bodyPr/>
                    <a:lstStyle/>
                    <a:p>
                      <a:r>
                        <a:rPr lang="en-US" sz="1600"/>
                        <a:t>Not supported. No equivalent in Argo CD.</a:t>
                      </a:r>
                    </a:p>
                  </a:txBody>
                  <a:tcPr marL="47817" marR="47817" marT="23908" marB="23908" anchor="ctr"/>
                </a:tc>
                <a:extLst>
                  <a:ext uri="{0D108BD9-81ED-4DB2-BD59-A6C34878D82A}">
                    <a16:rowId xmlns:a16="http://schemas.microsoft.com/office/drawing/2014/main" val="4117656034"/>
                  </a:ext>
                </a:extLst>
              </a:tr>
              <a:tr h="261038">
                <a:tc>
                  <a:txBody>
                    <a:bodyPr/>
                    <a:lstStyle/>
                    <a:p>
                      <a:r>
                        <a:rPr lang="en-US" sz="1600"/>
                        <a:t>helm.sh/hook: test-failure</a:t>
                      </a:r>
                    </a:p>
                  </a:txBody>
                  <a:tcPr marL="47817" marR="47817" marT="23908" marB="23908" anchor="ctr"/>
                </a:tc>
                <a:tc>
                  <a:txBody>
                    <a:bodyPr/>
                    <a:lstStyle/>
                    <a:p>
                      <a:r>
                        <a:rPr lang="en-US" sz="1600"/>
                        <a:t>Not supported. No equivalent in Argo CD.</a:t>
                      </a:r>
                    </a:p>
                  </a:txBody>
                  <a:tcPr marL="47817" marR="47817" marT="23908" marB="23908" anchor="ctr"/>
                </a:tc>
                <a:extLst>
                  <a:ext uri="{0D108BD9-81ED-4DB2-BD59-A6C34878D82A}">
                    <a16:rowId xmlns:a16="http://schemas.microsoft.com/office/drawing/2014/main" val="1832058148"/>
                  </a:ext>
                </a:extLst>
              </a:tr>
              <a:tr h="262579">
                <a:tc>
                  <a:txBody>
                    <a:bodyPr/>
                    <a:lstStyle/>
                    <a:p>
                      <a:r>
                        <a:rPr lang="en-US" sz="1600"/>
                        <a:t>helm.sh/hook-delete-policy</a:t>
                      </a:r>
                    </a:p>
                  </a:txBody>
                  <a:tcPr marL="47817" marR="47817" marT="23908" marB="23908" anchor="ctr">
                    <a:solidFill>
                      <a:schemeClr val="accent6">
                        <a:lumMod val="40000"/>
                        <a:lumOff val="60000"/>
                      </a:schemeClr>
                    </a:solidFill>
                  </a:tcPr>
                </a:tc>
                <a:tc>
                  <a:txBody>
                    <a:bodyPr/>
                    <a:lstStyle/>
                    <a:p>
                      <a:r>
                        <a:rPr lang="en-US" sz="1600"/>
                        <a:t>Supported. See also </a:t>
                      </a:r>
                      <a:r>
                        <a:rPr lang="en-US" sz="1600">
                          <a:hlinkClick r:id="rId2"/>
                        </a:rPr>
                        <a:t>argocd.argoproj.io/hook-delete-policy</a:t>
                      </a:r>
                      <a:r>
                        <a:rPr lang="en-US" sz="1600"/>
                        <a:t>).</a:t>
                      </a:r>
                    </a:p>
                  </a:txBody>
                  <a:tcPr marL="47817" marR="47817" marT="23908" marB="23908" anchor="ctr">
                    <a:solidFill>
                      <a:schemeClr val="accent6">
                        <a:lumMod val="40000"/>
                        <a:lumOff val="60000"/>
                      </a:schemeClr>
                    </a:solidFill>
                  </a:tcPr>
                </a:tc>
                <a:extLst>
                  <a:ext uri="{0D108BD9-81ED-4DB2-BD59-A6C34878D82A}">
                    <a16:rowId xmlns:a16="http://schemas.microsoft.com/office/drawing/2014/main" val="2309217982"/>
                  </a:ext>
                </a:extLst>
              </a:tr>
              <a:tr h="261038">
                <a:tc>
                  <a:txBody>
                    <a:bodyPr/>
                    <a:lstStyle/>
                    <a:p>
                      <a:r>
                        <a:rPr lang="en-US" sz="1600"/>
                        <a:t>helm.sh/hook-delete-timeout</a:t>
                      </a:r>
                    </a:p>
                  </a:txBody>
                  <a:tcPr marL="47817" marR="47817" marT="23908" marB="23908" anchor="ctr"/>
                </a:tc>
                <a:tc>
                  <a:txBody>
                    <a:bodyPr/>
                    <a:lstStyle/>
                    <a:p>
                      <a:r>
                        <a:rPr lang="en-US" sz="1600"/>
                        <a:t>Not supported. Never used in Helm stable</a:t>
                      </a:r>
                    </a:p>
                  </a:txBody>
                  <a:tcPr marL="47817" marR="47817" marT="23908" marB="23908" anchor="ctr"/>
                </a:tc>
                <a:extLst>
                  <a:ext uri="{0D108BD9-81ED-4DB2-BD59-A6C34878D82A}">
                    <a16:rowId xmlns:a16="http://schemas.microsoft.com/office/drawing/2014/main" val="4115787713"/>
                  </a:ext>
                </a:extLst>
              </a:tr>
              <a:tr h="262579">
                <a:tc>
                  <a:txBody>
                    <a:bodyPr/>
                    <a:lstStyle/>
                    <a:p>
                      <a:r>
                        <a:rPr lang="en-US" sz="1600"/>
                        <a:t>helm.sh/hook-weight</a:t>
                      </a:r>
                    </a:p>
                  </a:txBody>
                  <a:tcPr marL="47817" marR="47817" marT="23908" marB="23908" anchor="ctr">
                    <a:solidFill>
                      <a:schemeClr val="accent6">
                        <a:lumMod val="40000"/>
                        <a:lumOff val="60000"/>
                      </a:schemeClr>
                    </a:solidFill>
                  </a:tcPr>
                </a:tc>
                <a:tc>
                  <a:txBody>
                    <a:bodyPr/>
                    <a:lstStyle/>
                    <a:p>
                      <a:r>
                        <a:rPr lang="en-US" sz="1600"/>
                        <a:t>Supported as equivalent to argocd.argoproj.io/sync-wave.</a:t>
                      </a:r>
                    </a:p>
                  </a:txBody>
                  <a:tcPr marL="47817" marR="47817" marT="23908" marB="23908" anchor="ctr">
                    <a:solidFill>
                      <a:schemeClr val="accent6">
                        <a:lumMod val="40000"/>
                        <a:lumOff val="60000"/>
                      </a:schemeClr>
                    </a:solidFill>
                  </a:tcPr>
                </a:tc>
                <a:extLst>
                  <a:ext uri="{0D108BD9-81ED-4DB2-BD59-A6C34878D82A}">
                    <a16:rowId xmlns:a16="http://schemas.microsoft.com/office/drawing/2014/main" val="3664512240"/>
                  </a:ext>
                </a:extLst>
              </a:tr>
              <a:tr h="262579">
                <a:tc>
                  <a:txBody>
                    <a:bodyPr/>
                    <a:lstStyle/>
                    <a:p>
                      <a:r>
                        <a:rPr lang="en-US" sz="1600"/>
                        <a:t>helm.sh/resource-policy: keep</a:t>
                      </a:r>
                    </a:p>
                  </a:txBody>
                  <a:tcPr marL="47817" marR="47817" marT="23908" marB="23908" anchor="ctr">
                    <a:solidFill>
                      <a:schemeClr val="accent6">
                        <a:lumMod val="40000"/>
                        <a:lumOff val="60000"/>
                      </a:schemeClr>
                    </a:solidFill>
                  </a:tcPr>
                </a:tc>
                <a:tc>
                  <a:txBody>
                    <a:bodyPr/>
                    <a:lstStyle/>
                    <a:p>
                      <a:r>
                        <a:rPr lang="en-US" sz="1600"/>
                        <a:t>Supported as equivalent to argocd.argoproj.io/sync-options: Delete=false.</a:t>
                      </a:r>
                    </a:p>
                  </a:txBody>
                  <a:tcPr marL="47817" marR="47817" marT="23908" marB="23908" anchor="ctr">
                    <a:solidFill>
                      <a:schemeClr val="accent6">
                        <a:lumMod val="40000"/>
                        <a:lumOff val="60000"/>
                      </a:schemeClr>
                    </a:solidFill>
                  </a:tcPr>
                </a:tc>
                <a:extLst>
                  <a:ext uri="{0D108BD9-81ED-4DB2-BD59-A6C34878D82A}">
                    <a16:rowId xmlns:a16="http://schemas.microsoft.com/office/drawing/2014/main" val="3886960195"/>
                  </a:ext>
                </a:extLst>
              </a:tr>
            </a:tbl>
          </a:graphicData>
        </a:graphic>
      </p:graphicFrame>
    </p:spTree>
    <p:extLst>
      <p:ext uri="{BB962C8B-B14F-4D97-AF65-F5344CB8AC3E}">
        <p14:creationId xmlns:p14="http://schemas.microsoft.com/office/powerpoint/2010/main" val="3979206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F9B4C-A39A-9EA9-8EF6-009A4D75FE4F}"/>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GitOps</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traffic sign, font, logo&#10;&#10;Description automatically generated">
            <a:extLst>
              <a:ext uri="{FF2B5EF4-FFF2-40B4-BE49-F238E27FC236}">
                <a16:creationId xmlns:a16="http://schemas.microsoft.com/office/drawing/2014/main" id="{227C3E16-56B4-1561-1748-74329C6C84C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29191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838200" y="365125"/>
            <a:ext cx="10515600" cy="1325563"/>
          </a:xfrm>
        </p:spPr>
        <p:txBody>
          <a:bodyPr>
            <a:noAutofit/>
          </a:bodyPr>
          <a:lstStyle/>
          <a:p>
            <a:pPr marL="0" indent="0">
              <a:buNone/>
            </a:pPr>
            <a:r>
              <a:rPr lang="en-US" sz="4000"/>
              <a:t>Webhooks and Manifest Path Annotation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24ADFC-E7AF-69F3-5CA5-B44D5B1CDA14}"/>
              </a:ext>
            </a:extLst>
          </p:cNvPr>
          <p:cNvSpPr>
            <a:spLocks noGrp="1"/>
          </p:cNvSpPr>
          <p:nvPr>
            <p:ph idx="1"/>
          </p:nvPr>
        </p:nvSpPr>
        <p:spPr>
          <a:xfrm>
            <a:off x="838200" y="1929384"/>
            <a:ext cx="10515600" cy="4251960"/>
          </a:xfrm>
        </p:spPr>
        <p:txBody>
          <a:bodyPr>
            <a:normAutofit/>
          </a:bodyPr>
          <a:lstStyle/>
          <a:p>
            <a:r>
              <a:rPr lang="en-US" err="1"/>
              <a:t>ArgoCD</a:t>
            </a:r>
            <a:r>
              <a:rPr lang="en-US"/>
              <a:t> aggressively caches generated manifests using Commit SHA as cache key</a:t>
            </a:r>
          </a:p>
          <a:p>
            <a:r>
              <a:rPr lang="en-US"/>
              <a:t>Hence a new commit to any </a:t>
            </a:r>
            <a:r>
              <a:rPr lang="en-US" err="1"/>
              <a:t>dir</a:t>
            </a:r>
            <a:r>
              <a:rPr lang="en-US"/>
              <a:t> can invalidate the cache manifests for all applications generated from the same repository</a:t>
            </a:r>
          </a:p>
          <a:p>
            <a:r>
              <a:rPr lang="en-US"/>
              <a:t>It is recommended to use Git Webhooks and add </a:t>
            </a:r>
            <a:r>
              <a:rPr lang="en-US" i="1"/>
              <a:t>argocd.argoproj.io/manifest-generate-paths </a:t>
            </a:r>
            <a:r>
              <a:rPr lang="en-US"/>
              <a:t>annotation to the Application custom resource to solve this problem. </a:t>
            </a:r>
          </a:p>
        </p:txBody>
      </p:sp>
    </p:spTree>
    <p:extLst>
      <p:ext uri="{BB962C8B-B14F-4D97-AF65-F5344CB8AC3E}">
        <p14:creationId xmlns:p14="http://schemas.microsoft.com/office/powerpoint/2010/main" val="955582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51D85-DF30-B0E0-E2EE-FB4D51B9319C}"/>
              </a:ext>
            </a:extLst>
          </p:cNvPr>
          <p:cNvSpPr>
            <a:spLocks noGrp="1"/>
          </p:cNvSpPr>
          <p:nvPr>
            <p:ph type="title"/>
          </p:nvPr>
        </p:nvSpPr>
        <p:spPr>
          <a:xfrm>
            <a:off x="612648" y="365125"/>
            <a:ext cx="6986015" cy="1776484"/>
          </a:xfrm>
        </p:spPr>
        <p:txBody>
          <a:bodyPr anchor="b">
            <a:normAutofit fontScale="90000"/>
          </a:bodyPr>
          <a:lstStyle/>
          <a:p>
            <a:r>
              <a:rPr lang="en-US" sz="5400"/>
              <a:t>Webhooks and Manifest Path Annotation [Contd..]</a:t>
            </a:r>
          </a:p>
        </p:txBody>
      </p:sp>
      <p:pic>
        <p:nvPicPr>
          <p:cNvPr id="7" name="Picture 6" descr="A screenshot of a computer program&#10;&#10;Description automatically generated with medium confidence">
            <a:extLst>
              <a:ext uri="{FF2B5EF4-FFF2-40B4-BE49-F238E27FC236}">
                <a16:creationId xmlns:a16="http://schemas.microsoft.com/office/drawing/2014/main" id="{41BC1C20-E7D0-9265-031B-AF85658504A2}"/>
              </a:ext>
            </a:extLst>
          </p:cNvPr>
          <p:cNvPicPr>
            <a:picLocks noChangeAspect="1"/>
          </p:cNvPicPr>
          <p:nvPr/>
        </p:nvPicPr>
        <p:blipFill>
          <a:blip r:embed="rId2"/>
          <a:stretch>
            <a:fillRect/>
          </a:stretch>
        </p:blipFill>
        <p:spPr>
          <a:xfrm>
            <a:off x="8379409" y="399148"/>
            <a:ext cx="3532036" cy="1615906"/>
          </a:xfrm>
          <a:prstGeom prst="rect">
            <a:avLst/>
          </a:prstGeom>
        </p:spPr>
      </p:pic>
      <p:sp>
        <p:nvSpPr>
          <p:cNvPr id="1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24ADFC-E7AF-69F3-5CA5-B44D5B1CDA14}"/>
              </a:ext>
            </a:extLst>
          </p:cNvPr>
          <p:cNvSpPr>
            <a:spLocks noGrp="1"/>
          </p:cNvSpPr>
          <p:nvPr>
            <p:ph idx="1"/>
          </p:nvPr>
        </p:nvSpPr>
        <p:spPr>
          <a:xfrm>
            <a:off x="612648" y="2504819"/>
            <a:ext cx="6986016" cy="3672144"/>
          </a:xfrm>
        </p:spPr>
        <p:txBody>
          <a:bodyPr>
            <a:normAutofit/>
          </a:bodyPr>
          <a:lstStyle/>
          <a:p>
            <a:pPr lvl="1"/>
            <a:r>
              <a:rPr lang="en-US" sz="2000"/>
              <a:t>This annotation contains a semicolon-separated list of paths within the Git repository that are to be used during manifest generation. </a:t>
            </a:r>
          </a:p>
          <a:p>
            <a:pPr lvl="1"/>
            <a:endParaRPr lang="en-US" sz="2000"/>
          </a:p>
          <a:p>
            <a:pPr lvl="1"/>
            <a:r>
              <a:rPr lang="en-US" sz="2000"/>
              <a:t>The webhook compares paths specified in the annotation with the changed files specified in the webhook payload. </a:t>
            </a:r>
          </a:p>
          <a:p>
            <a:pPr lvl="1"/>
            <a:endParaRPr lang="en-US" sz="2000"/>
          </a:p>
          <a:p>
            <a:pPr lvl="1"/>
            <a:r>
              <a:rPr lang="en-US" sz="2000"/>
              <a:t>If no modified files match the paths specified in argocd.argoproj.io/manifest-generate-paths, then the webhook will not trigger application reconciliation and the existing cache will be considered valid for the new commit.</a:t>
            </a:r>
          </a:p>
        </p:txBody>
      </p:sp>
      <p:pic>
        <p:nvPicPr>
          <p:cNvPr id="5" name="Picture 4" descr="A screenshot of a computer program&#10;&#10;Description automatically generated with medium confidence">
            <a:extLst>
              <a:ext uri="{FF2B5EF4-FFF2-40B4-BE49-F238E27FC236}">
                <a16:creationId xmlns:a16="http://schemas.microsoft.com/office/drawing/2014/main" id="{EEA0876A-3CF4-600B-A0AA-D5E9699D81A3}"/>
              </a:ext>
            </a:extLst>
          </p:cNvPr>
          <p:cNvPicPr>
            <a:picLocks noChangeAspect="1"/>
          </p:cNvPicPr>
          <p:nvPr/>
        </p:nvPicPr>
        <p:blipFill>
          <a:blip r:embed="rId3"/>
          <a:stretch>
            <a:fillRect/>
          </a:stretch>
        </p:blipFill>
        <p:spPr>
          <a:xfrm>
            <a:off x="8381136" y="2332903"/>
            <a:ext cx="3530309" cy="1844586"/>
          </a:xfrm>
          <a:prstGeom prst="rect">
            <a:avLst/>
          </a:prstGeom>
        </p:spPr>
      </p:pic>
      <p:pic>
        <p:nvPicPr>
          <p:cNvPr id="11" name="Picture 10" descr="A screenshot of a computer program&#10;&#10;Description automatically generated with medium confidence">
            <a:extLst>
              <a:ext uri="{FF2B5EF4-FFF2-40B4-BE49-F238E27FC236}">
                <a16:creationId xmlns:a16="http://schemas.microsoft.com/office/drawing/2014/main" id="{2FEB641F-3A47-E195-F58C-11C996FD86A6}"/>
              </a:ext>
            </a:extLst>
          </p:cNvPr>
          <p:cNvPicPr>
            <a:picLocks noChangeAspect="1"/>
          </p:cNvPicPr>
          <p:nvPr/>
        </p:nvPicPr>
        <p:blipFill>
          <a:blip r:embed="rId4"/>
          <a:stretch>
            <a:fillRect/>
          </a:stretch>
        </p:blipFill>
        <p:spPr>
          <a:xfrm>
            <a:off x="8381136" y="4447191"/>
            <a:ext cx="3530309" cy="1712199"/>
          </a:xfrm>
          <a:prstGeom prst="rect">
            <a:avLst/>
          </a:prstGeom>
        </p:spPr>
      </p:pic>
      <p:sp>
        <p:nvSpPr>
          <p:cNvPr id="4" name="TextBox 3">
            <a:extLst>
              <a:ext uri="{FF2B5EF4-FFF2-40B4-BE49-F238E27FC236}">
                <a16:creationId xmlns:a16="http://schemas.microsoft.com/office/drawing/2014/main" id="{F6D0DAF6-0AE1-9C6E-E2A9-B8C63D5B8B9F}"/>
              </a:ext>
            </a:extLst>
          </p:cNvPr>
          <p:cNvSpPr txBox="1"/>
          <p:nvPr/>
        </p:nvSpPr>
        <p:spPr>
          <a:xfrm>
            <a:off x="8194431" y="6328047"/>
            <a:ext cx="4536830" cy="430887"/>
          </a:xfrm>
          <a:prstGeom prst="rect">
            <a:avLst/>
          </a:prstGeom>
          <a:noFill/>
        </p:spPr>
        <p:txBody>
          <a:bodyPr wrap="square" rtlCol="0">
            <a:spAutoFit/>
          </a:bodyPr>
          <a:lstStyle/>
          <a:p>
            <a:r>
              <a:rPr lang="en-US" sz="1100"/>
              <a:t>Source: </a:t>
            </a:r>
            <a:r>
              <a:rPr lang="en-US" sz="1100">
                <a:hlinkClick r:id="rId5"/>
              </a:rPr>
              <a:t>https://argo-cd.readthedocs.io/en/stable/operator-manual/high_availability/#webhook-and-manifest-paths-annotation</a:t>
            </a:r>
            <a:endParaRPr lang="en-US" sz="1100"/>
          </a:p>
        </p:txBody>
      </p:sp>
    </p:spTree>
    <p:extLst>
      <p:ext uri="{BB962C8B-B14F-4D97-AF65-F5344CB8AC3E}">
        <p14:creationId xmlns:p14="http://schemas.microsoft.com/office/powerpoint/2010/main" val="3721786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17177E-EB0C-9B69-193A-5AE4F309470A}"/>
              </a:ext>
            </a:extLst>
          </p:cNvPr>
          <p:cNvSpPr>
            <a:spLocks noGrp="1"/>
          </p:cNvSpPr>
          <p:nvPr>
            <p:ph type="title"/>
          </p:nvPr>
        </p:nvSpPr>
        <p:spPr>
          <a:xfrm>
            <a:off x="838200" y="365125"/>
            <a:ext cx="10515600" cy="1325563"/>
          </a:xfrm>
        </p:spPr>
        <p:txBody>
          <a:bodyPr>
            <a:normAutofit/>
          </a:bodyPr>
          <a:lstStyle/>
          <a:p>
            <a:r>
              <a:rPr lang="en-US" sz="5400"/>
              <a:t> </a:t>
            </a:r>
            <a:r>
              <a:rPr lang="en-US" sz="5400" err="1"/>
              <a:t>ArgoCD</a:t>
            </a:r>
            <a:r>
              <a:rPr lang="en-US" sz="5400"/>
              <a:t> Feature Summary</a:t>
            </a:r>
          </a:p>
        </p:txBody>
      </p:sp>
      <p:sp>
        <p:nvSpPr>
          <p:cNvPr id="6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17FAAA65-5C5D-1887-42F5-21F69AFA87E4}"/>
              </a:ext>
            </a:extLst>
          </p:cNvPr>
          <p:cNvSpPr>
            <a:spLocks noGrp="1"/>
          </p:cNvSpPr>
          <p:nvPr>
            <p:ph idx="1"/>
          </p:nvPr>
        </p:nvSpPr>
        <p:spPr>
          <a:xfrm>
            <a:off x="838200" y="1820193"/>
            <a:ext cx="10515600" cy="4480201"/>
          </a:xfrm>
        </p:spPr>
        <p:txBody>
          <a:bodyPr>
            <a:normAutofit fontScale="92500" lnSpcReduction="20000"/>
          </a:bodyPr>
          <a:lstStyle/>
          <a:p>
            <a:r>
              <a:rPr lang="en-US" sz="1600"/>
              <a:t>Automated deployment of applications to specified target environments</a:t>
            </a:r>
          </a:p>
          <a:p>
            <a:r>
              <a:rPr lang="en-US" sz="1600"/>
              <a:t>Support for multiple config management/templating tools (</a:t>
            </a:r>
            <a:r>
              <a:rPr lang="en-US" sz="1600" err="1"/>
              <a:t>Kustomize</a:t>
            </a:r>
            <a:r>
              <a:rPr lang="en-US" sz="1600"/>
              <a:t>, Helm, </a:t>
            </a:r>
            <a:r>
              <a:rPr lang="en-US" sz="1600" err="1"/>
              <a:t>Jsonnet</a:t>
            </a:r>
            <a:r>
              <a:rPr lang="en-US" sz="1600"/>
              <a:t>, plain-YAML)</a:t>
            </a:r>
          </a:p>
          <a:p>
            <a:r>
              <a:rPr lang="en-US" sz="1600"/>
              <a:t>Ability to manage and deploy to multiple clusters</a:t>
            </a:r>
          </a:p>
          <a:p>
            <a:r>
              <a:rPr lang="en-US" sz="1600"/>
              <a:t>SSO Integration (OIDC, OAuth2, LDAP, SAML 2.0, GitHub, GitLab, Microsoft, LinkedIn)</a:t>
            </a:r>
          </a:p>
          <a:p>
            <a:r>
              <a:rPr lang="en-US" sz="1600"/>
              <a:t>Rollback/Roll-anywhere to any application configuration committed in Git repository</a:t>
            </a:r>
          </a:p>
          <a:p>
            <a:r>
              <a:rPr lang="en-US" sz="1600"/>
              <a:t>Health status analysis of application resources</a:t>
            </a:r>
          </a:p>
          <a:p>
            <a:r>
              <a:rPr lang="en-US" sz="1600"/>
              <a:t>Automated configuration drift detection and visualization</a:t>
            </a:r>
          </a:p>
          <a:p>
            <a:r>
              <a:rPr lang="en-US" sz="1600"/>
              <a:t>Automated or manual syncing of applications to its desired state</a:t>
            </a:r>
          </a:p>
          <a:p>
            <a:r>
              <a:rPr lang="en-US" sz="1600"/>
              <a:t>Web UI which provides real-time view of application activity</a:t>
            </a:r>
          </a:p>
          <a:p>
            <a:r>
              <a:rPr lang="en-US" sz="1600"/>
              <a:t>CLI for automation and CI integration</a:t>
            </a:r>
          </a:p>
          <a:p>
            <a:r>
              <a:rPr lang="en-US" sz="1600"/>
              <a:t>Webhook integration (GitHub, </a:t>
            </a:r>
            <a:r>
              <a:rPr lang="en-US" sz="1600" err="1"/>
              <a:t>BitBucket</a:t>
            </a:r>
            <a:r>
              <a:rPr lang="en-US" sz="1600"/>
              <a:t>, GitLab)</a:t>
            </a:r>
          </a:p>
          <a:p>
            <a:r>
              <a:rPr lang="en-US" sz="1600" err="1"/>
              <a:t>PreSync</a:t>
            </a:r>
            <a:r>
              <a:rPr lang="en-US" sz="1600"/>
              <a:t>, Sync, </a:t>
            </a:r>
            <a:r>
              <a:rPr lang="en-US" sz="1600" err="1"/>
              <a:t>PostSync</a:t>
            </a:r>
            <a:r>
              <a:rPr lang="en-US" sz="1600"/>
              <a:t> hooks to support complex application rollouts (</a:t>
            </a:r>
            <a:r>
              <a:rPr lang="en-US" sz="1600" err="1"/>
              <a:t>e.g.blue</a:t>
            </a:r>
            <a:r>
              <a:rPr lang="en-US" sz="1600"/>
              <a:t>/green &amp; canary upgrades)</a:t>
            </a:r>
          </a:p>
          <a:p>
            <a:r>
              <a:rPr lang="en-US" sz="1600"/>
              <a:t>Audit trails for application events and API calls</a:t>
            </a:r>
          </a:p>
          <a:p>
            <a:r>
              <a:rPr lang="en-US" sz="1600"/>
              <a:t>Prometheus metrics</a:t>
            </a:r>
          </a:p>
          <a:p>
            <a:r>
              <a:rPr lang="en-US" sz="1600"/>
              <a:t>Parameter overrides for overriding helm parameters in Git</a:t>
            </a:r>
          </a:p>
        </p:txBody>
      </p:sp>
    </p:spTree>
    <p:extLst>
      <p:ext uri="{BB962C8B-B14F-4D97-AF65-F5344CB8AC3E}">
        <p14:creationId xmlns:p14="http://schemas.microsoft.com/office/powerpoint/2010/main" val="2985941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12E548-6BF9-F483-2BD7-85CE60EC1889}"/>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7" name="Graphic 6" descr="Handshake">
            <a:extLst>
              <a:ext uri="{FF2B5EF4-FFF2-40B4-BE49-F238E27FC236}">
                <a16:creationId xmlns:a16="http://schemas.microsoft.com/office/drawing/2014/main" id="{19289F29-0E10-B7ED-0022-EAD4FDA6E9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9425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D155C30-0B00-4D1F-6A70-99C209D17F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3" r="26366"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7531610" y="365125"/>
            <a:ext cx="3822189" cy="1899912"/>
          </a:xfrm>
        </p:spPr>
        <p:txBody>
          <a:bodyPr>
            <a:normAutofit/>
          </a:bodyPr>
          <a:lstStyle/>
          <a:p>
            <a:r>
              <a:rPr lang="en-US" sz="4000"/>
              <a:t>2017 – The birth of GitOps</a:t>
            </a:r>
          </a:p>
        </p:txBody>
      </p:sp>
      <p:sp>
        <p:nvSpPr>
          <p:cNvPr id="3" name="Content Placeholder 2">
            <a:extLst>
              <a:ext uri="{FF2B5EF4-FFF2-40B4-BE49-F238E27FC236}">
                <a16:creationId xmlns:a16="http://schemas.microsoft.com/office/drawing/2014/main" id="{C4E33476-D649-A358-217C-DA639F999B19}"/>
              </a:ext>
            </a:extLst>
          </p:cNvPr>
          <p:cNvSpPr>
            <a:spLocks noGrp="1"/>
          </p:cNvSpPr>
          <p:nvPr>
            <p:ph idx="1"/>
          </p:nvPr>
        </p:nvSpPr>
        <p:spPr>
          <a:xfrm>
            <a:off x="7531610" y="2434201"/>
            <a:ext cx="3822189" cy="3742762"/>
          </a:xfrm>
        </p:spPr>
        <p:txBody>
          <a:bodyPr>
            <a:normAutofit/>
          </a:bodyPr>
          <a:lstStyle/>
          <a:p>
            <a:pPr marL="0" indent="0">
              <a:buNone/>
            </a:pPr>
            <a:r>
              <a:rPr lang="en-IN" sz="2000" b="0" i="0">
                <a:effectLst/>
              </a:rPr>
              <a:t>GitOps is a modern way to manage cloud-native systems that are powered by Kubernetes.</a:t>
            </a:r>
          </a:p>
          <a:p>
            <a:pPr marL="0" indent="0">
              <a:buNone/>
            </a:pPr>
            <a:r>
              <a:rPr lang="en-IN" sz="2000" b="0" i="0">
                <a:effectLst/>
              </a:rPr>
              <a:t>It leverages a </a:t>
            </a:r>
            <a:r>
              <a:rPr lang="en-IN" sz="2000" b="0" i="1" u="sng">
                <a:effectLst/>
              </a:rPr>
              <a:t>policy-as-code</a:t>
            </a:r>
            <a:r>
              <a:rPr lang="en-IN" sz="2000" b="0" i="0">
                <a:effectLst/>
              </a:rPr>
              <a:t> approach to define and manage every layer of the modern application stack - infrastructure, networking, appliction code, and the GitOps pipeline itself. </a:t>
            </a:r>
          </a:p>
        </p:txBody>
      </p:sp>
      <p:sp>
        <p:nvSpPr>
          <p:cNvPr id="4" name="Content Placeholder 2">
            <a:extLst>
              <a:ext uri="{FF2B5EF4-FFF2-40B4-BE49-F238E27FC236}">
                <a16:creationId xmlns:a16="http://schemas.microsoft.com/office/drawing/2014/main" id="{8042229D-9B27-D95E-6DA1-AAD2F992A72B}"/>
              </a:ext>
            </a:extLst>
          </p:cNvPr>
          <p:cNvSpPr txBox="1">
            <a:spLocks/>
          </p:cNvSpPr>
          <p:nvPr/>
        </p:nvSpPr>
        <p:spPr>
          <a:xfrm>
            <a:off x="8004313" y="6353182"/>
            <a:ext cx="4459358" cy="504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solidFill>
                  <a:srgbClr val="32324B"/>
                </a:solidFill>
              </a:rPr>
              <a:t>Source: https://</a:t>
            </a:r>
            <a:r>
              <a:rPr lang="en-US" sz="1200" err="1">
                <a:solidFill>
                  <a:srgbClr val="32324B"/>
                </a:solidFill>
              </a:rPr>
              <a:t>www.weave.works</a:t>
            </a:r>
            <a:r>
              <a:rPr lang="en-US" sz="1200">
                <a:solidFill>
                  <a:srgbClr val="32324B"/>
                </a:solidFill>
              </a:rPr>
              <a:t>/blog/the-history-of-</a:t>
            </a:r>
            <a:r>
              <a:rPr lang="en-US" sz="1200" err="1">
                <a:solidFill>
                  <a:srgbClr val="32324B"/>
                </a:solidFill>
              </a:rPr>
              <a:t>gitops</a:t>
            </a:r>
            <a:endParaRPr lang="en-US" sz="1200"/>
          </a:p>
        </p:txBody>
      </p:sp>
    </p:spTree>
    <p:extLst>
      <p:ext uri="{BB962C8B-B14F-4D97-AF65-F5344CB8AC3E}">
        <p14:creationId xmlns:p14="http://schemas.microsoft.com/office/powerpoint/2010/main" val="4142359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572493" y="238539"/>
            <a:ext cx="11047013" cy="1434415"/>
          </a:xfrm>
        </p:spPr>
        <p:txBody>
          <a:bodyPr anchor="b">
            <a:normAutofit/>
          </a:bodyPr>
          <a:lstStyle/>
          <a:p>
            <a:r>
              <a:rPr lang="en-US" sz="5400"/>
              <a:t>What is GitOps really</a:t>
            </a:r>
          </a:p>
        </p:txBody>
      </p:sp>
      <p:sp>
        <p:nvSpPr>
          <p:cNvPr id="54"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traffic sign, font, logo&#10;&#10;Description automatically generated">
            <a:extLst>
              <a:ext uri="{FF2B5EF4-FFF2-40B4-BE49-F238E27FC236}">
                <a16:creationId xmlns:a16="http://schemas.microsoft.com/office/drawing/2014/main" id="{B0442DD7-2D85-80F4-C389-A36BA7F2066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84" r="2056"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a:extLst>
              <a:ext uri="{FF2B5EF4-FFF2-40B4-BE49-F238E27FC236}">
                <a16:creationId xmlns:a16="http://schemas.microsoft.com/office/drawing/2014/main" id="{C4E33476-D649-A358-217C-DA639F999B19}"/>
              </a:ext>
            </a:extLst>
          </p:cNvPr>
          <p:cNvSpPr>
            <a:spLocks noGrp="1"/>
          </p:cNvSpPr>
          <p:nvPr>
            <p:ph idx="1"/>
          </p:nvPr>
        </p:nvSpPr>
        <p:spPr>
          <a:xfrm>
            <a:off x="4905955" y="2071316"/>
            <a:ext cx="6713552" cy="4114800"/>
          </a:xfrm>
        </p:spPr>
        <p:txBody>
          <a:bodyPr anchor="t">
            <a:normAutofit/>
          </a:bodyPr>
          <a:lstStyle/>
          <a:p>
            <a:r>
              <a:rPr lang="en-US" sz="1900" err="1"/>
              <a:t>GitOps</a:t>
            </a:r>
            <a:r>
              <a:rPr lang="en-US" sz="1900"/>
              <a:t> leverages Git as the single source of truth to define every part of a cloud-native system.</a:t>
            </a:r>
          </a:p>
          <a:p>
            <a:r>
              <a:rPr lang="en-US" sz="1900"/>
              <a:t>Once declared in Git, a </a:t>
            </a:r>
            <a:r>
              <a:rPr lang="en-US" sz="1900" err="1"/>
              <a:t>GitOps</a:t>
            </a:r>
            <a:r>
              <a:rPr lang="en-US" sz="1900"/>
              <a:t> agent (</a:t>
            </a:r>
            <a:r>
              <a:rPr lang="en-US" sz="1900" err="1"/>
              <a:t>ArgoCD</a:t>
            </a:r>
            <a:r>
              <a:rPr lang="en-US" sz="1900"/>
              <a:t>) automatically applies all code, configuration, and policies across dev, test, staging, and production environments.</a:t>
            </a:r>
          </a:p>
          <a:p>
            <a:r>
              <a:rPr lang="en-US" sz="1900"/>
              <a:t>With </a:t>
            </a:r>
            <a:r>
              <a:rPr lang="en-US" sz="1900" err="1"/>
              <a:t>GitOps</a:t>
            </a:r>
            <a:r>
              <a:rPr lang="en-US" sz="1900"/>
              <a:t>, whenever there is any divergence between Git and what's running in a cluster, developers are alerted.</a:t>
            </a:r>
          </a:p>
          <a:p>
            <a:r>
              <a:rPr lang="en-US" sz="1900"/>
              <a:t>Depending on the case, Kubernetes reconcilers automatically update or roll back the cluster.</a:t>
            </a:r>
          </a:p>
          <a:p>
            <a:r>
              <a:rPr lang="en-US" sz="1900"/>
              <a:t>With Git at the center of the delivery pipelines, developers can use familiar tools to make pull requests to accelerate and simplify both application deployments and policies that govern software delivery end-to-end.</a:t>
            </a:r>
          </a:p>
        </p:txBody>
      </p:sp>
      <p:sp>
        <p:nvSpPr>
          <p:cNvPr id="7" name="Content Placeholder 2">
            <a:extLst>
              <a:ext uri="{FF2B5EF4-FFF2-40B4-BE49-F238E27FC236}">
                <a16:creationId xmlns:a16="http://schemas.microsoft.com/office/drawing/2014/main" id="{A282D857-61C7-159F-C0B6-D434C5751608}"/>
              </a:ext>
            </a:extLst>
          </p:cNvPr>
          <p:cNvSpPr txBox="1">
            <a:spLocks/>
          </p:cNvSpPr>
          <p:nvPr/>
        </p:nvSpPr>
        <p:spPr>
          <a:xfrm>
            <a:off x="8004313" y="6353182"/>
            <a:ext cx="4459358" cy="504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solidFill>
                  <a:srgbClr val="32324B"/>
                </a:solidFill>
              </a:rPr>
              <a:t>Source: https://</a:t>
            </a:r>
            <a:r>
              <a:rPr lang="en-US" sz="1200" err="1">
                <a:solidFill>
                  <a:srgbClr val="32324B"/>
                </a:solidFill>
              </a:rPr>
              <a:t>www.weave.works</a:t>
            </a:r>
            <a:r>
              <a:rPr lang="en-US" sz="1200">
                <a:solidFill>
                  <a:srgbClr val="32324B"/>
                </a:solidFill>
              </a:rPr>
              <a:t>/technologies/</a:t>
            </a:r>
            <a:r>
              <a:rPr lang="en-US" sz="1200" err="1">
                <a:solidFill>
                  <a:srgbClr val="32324B"/>
                </a:solidFill>
              </a:rPr>
              <a:t>gitops</a:t>
            </a:r>
            <a:r>
              <a:rPr lang="en-US" sz="1200">
                <a:solidFill>
                  <a:srgbClr val="32324B"/>
                </a:solidFill>
              </a:rPr>
              <a:t>/</a:t>
            </a:r>
            <a:endParaRPr lang="en-US" sz="1200"/>
          </a:p>
        </p:txBody>
      </p:sp>
    </p:spTree>
    <p:extLst>
      <p:ext uri="{BB962C8B-B14F-4D97-AF65-F5344CB8AC3E}">
        <p14:creationId xmlns:p14="http://schemas.microsoft.com/office/powerpoint/2010/main" val="2352012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44">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838200" y="673770"/>
            <a:ext cx="3220329" cy="2027227"/>
          </a:xfrm>
        </p:spPr>
        <p:txBody>
          <a:bodyPr anchor="t">
            <a:normAutofit/>
          </a:bodyPr>
          <a:lstStyle/>
          <a:p>
            <a:r>
              <a:rPr lang="en-US" sz="4600">
                <a:solidFill>
                  <a:srgbClr val="FFFFFF"/>
                </a:solidFill>
              </a:rPr>
              <a:t>Core Principles of GitOps</a:t>
            </a:r>
          </a:p>
        </p:txBody>
      </p:sp>
      <p:graphicFrame>
        <p:nvGraphicFramePr>
          <p:cNvPr id="39" name="Content Placeholder 2">
            <a:extLst>
              <a:ext uri="{FF2B5EF4-FFF2-40B4-BE49-F238E27FC236}">
                <a16:creationId xmlns:a16="http://schemas.microsoft.com/office/drawing/2014/main" id="{E2BF3A6D-46B2-DE82-EC7F-C689313CE441}"/>
              </a:ext>
            </a:extLst>
          </p:cNvPr>
          <p:cNvGraphicFramePr>
            <a:graphicFrameLocks noGrp="1"/>
          </p:cNvGraphicFramePr>
          <p:nvPr>
            <p:ph idx="1"/>
            <p:extLst>
              <p:ext uri="{D42A27DB-BD31-4B8C-83A1-F6EECF244321}">
                <p14:modId xmlns:p14="http://schemas.microsoft.com/office/powerpoint/2010/main" val="2005457338"/>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2">
            <a:extLst>
              <a:ext uri="{FF2B5EF4-FFF2-40B4-BE49-F238E27FC236}">
                <a16:creationId xmlns:a16="http://schemas.microsoft.com/office/drawing/2014/main" id="{5D1ADC21-FADB-B8A5-D792-A8D21D353EB9}"/>
              </a:ext>
            </a:extLst>
          </p:cNvPr>
          <p:cNvSpPr txBox="1">
            <a:spLocks/>
          </p:cNvSpPr>
          <p:nvPr/>
        </p:nvSpPr>
        <p:spPr>
          <a:xfrm>
            <a:off x="8004313" y="6353182"/>
            <a:ext cx="4459358" cy="504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solidFill>
                  <a:srgbClr val="32324B"/>
                </a:solidFill>
              </a:rPr>
              <a:t>Source: https://</a:t>
            </a:r>
            <a:r>
              <a:rPr lang="en-US" sz="1200" err="1">
                <a:solidFill>
                  <a:srgbClr val="32324B"/>
                </a:solidFill>
              </a:rPr>
              <a:t>www.weave.works</a:t>
            </a:r>
            <a:r>
              <a:rPr lang="en-US" sz="1200">
                <a:solidFill>
                  <a:srgbClr val="32324B"/>
                </a:solidFill>
              </a:rPr>
              <a:t>/technologies/</a:t>
            </a:r>
            <a:r>
              <a:rPr lang="en-US" sz="1200" err="1">
                <a:solidFill>
                  <a:srgbClr val="32324B"/>
                </a:solidFill>
              </a:rPr>
              <a:t>gitops</a:t>
            </a:r>
            <a:r>
              <a:rPr lang="en-US" sz="1200">
                <a:solidFill>
                  <a:srgbClr val="32324B"/>
                </a:solidFill>
              </a:rPr>
              <a:t>/</a:t>
            </a:r>
            <a:endParaRPr lang="en-US" sz="1200"/>
          </a:p>
        </p:txBody>
      </p:sp>
    </p:spTree>
    <p:extLst>
      <p:ext uri="{BB962C8B-B14F-4D97-AF65-F5344CB8AC3E}">
        <p14:creationId xmlns:p14="http://schemas.microsoft.com/office/powerpoint/2010/main" val="1827535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5">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838200" y="557189"/>
            <a:ext cx="3374136" cy="5567891"/>
          </a:xfrm>
        </p:spPr>
        <p:txBody>
          <a:bodyPr>
            <a:normAutofit/>
          </a:bodyPr>
          <a:lstStyle/>
          <a:p>
            <a:r>
              <a:rPr lang="en-US" sz="5200"/>
              <a:t>Benefits of GitOps</a:t>
            </a:r>
          </a:p>
        </p:txBody>
      </p:sp>
      <p:graphicFrame>
        <p:nvGraphicFramePr>
          <p:cNvPr id="21" name="Content Placeholder 2">
            <a:extLst>
              <a:ext uri="{FF2B5EF4-FFF2-40B4-BE49-F238E27FC236}">
                <a16:creationId xmlns:a16="http://schemas.microsoft.com/office/drawing/2014/main" id="{FF5C36BF-6C3F-A646-3343-4A04D3FEBBE1}"/>
              </a:ext>
            </a:extLst>
          </p:cNvPr>
          <p:cNvGraphicFramePr>
            <a:graphicFrameLocks noGrp="1"/>
          </p:cNvGraphicFramePr>
          <p:nvPr>
            <p:ph idx="1"/>
            <p:extLst>
              <p:ext uri="{D42A27DB-BD31-4B8C-83A1-F6EECF244321}">
                <p14:modId xmlns:p14="http://schemas.microsoft.com/office/powerpoint/2010/main" val="1242934392"/>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7190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BC95D-AF47-AEF7-0132-641ED5AF4557}"/>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Push based Deployments</a:t>
            </a:r>
          </a:p>
        </p:txBody>
      </p:sp>
      <p:sp>
        <p:nvSpPr>
          <p:cNvPr id="512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Push-based Deployments">
            <a:extLst>
              <a:ext uri="{FF2B5EF4-FFF2-40B4-BE49-F238E27FC236}">
                <a16:creationId xmlns:a16="http://schemas.microsoft.com/office/drawing/2014/main" id="{B7721058-0141-B772-1E26-15A21D1D2F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20040" y="2694318"/>
            <a:ext cx="11548872" cy="346466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530A341F-FC1B-B7C3-A871-33F10503FB5D}"/>
              </a:ext>
            </a:extLst>
          </p:cNvPr>
          <p:cNvSpPr txBox="1">
            <a:spLocks/>
          </p:cNvSpPr>
          <p:nvPr/>
        </p:nvSpPr>
        <p:spPr>
          <a:xfrm>
            <a:off x="9395792" y="6353182"/>
            <a:ext cx="2888974" cy="5048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a:solidFill>
                  <a:srgbClr val="32324B"/>
                </a:solidFill>
              </a:rPr>
              <a:t>Source: https://</a:t>
            </a:r>
            <a:r>
              <a:rPr lang="en-US" sz="1200" err="1">
                <a:solidFill>
                  <a:srgbClr val="32324B"/>
                </a:solidFill>
              </a:rPr>
              <a:t>www.gitops.tech</a:t>
            </a:r>
            <a:r>
              <a:rPr lang="en-US" sz="1200">
                <a:solidFill>
                  <a:srgbClr val="32324B"/>
                </a:solidFill>
              </a:rPr>
              <a:t>/</a:t>
            </a:r>
            <a:endParaRPr lang="en-US" sz="1200"/>
          </a:p>
        </p:txBody>
      </p:sp>
    </p:spTree>
    <p:extLst>
      <p:ext uri="{BB962C8B-B14F-4D97-AF65-F5344CB8AC3E}">
        <p14:creationId xmlns:p14="http://schemas.microsoft.com/office/powerpoint/2010/main" val="9705156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43</Slides>
  <Notes>2</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GitOps Based Continuous Delivery for Kubernetes with ArgoCD </vt:lpstr>
      <vt:lpstr>Agenda</vt:lpstr>
      <vt:lpstr>Speakers</vt:lpstr>
      <vt:lpstr>GitOps</vt:lpstr>
      <vt:lpstr>2017 – The birth of GitOps</vt:lpstr>
      <vt:lpstr>What is GitOps really</vt:lpstr>
      <vt:lpstr>Core Principles of GitOps</vt:lpstr>
      <vt:lpstr>Benefits of GitOps</vt:lpstr>
      <vt:lpstr>Push based Deployments</vt:lpstr>
      <vt:lpstr>Pull based Deployments</vt:lpstr>
      <vt:lpstr>Working with multiple Applications and Environments</vt:lpstr>
      <vt:lpstr>CNCF and GitOps</vt:lpstr>
      <vt:lpstr>ArgoCD</vt:lpstr>
      <vt:lpstr>Architecture Diagram</vt:lpstr>
      <vt:lpstr>Core concepts</vt:lpstr>
      <vt:lpstr>Sync Modes</vt:lpstr>
      <vt:lpstr>Sync Phases &amp; Waves</vt:lpstr>
      <vt:lpstr>Pull &amp; Push Model</vt:lpstr>
      <vt:lpstr>Push Model using Webhooks</vt:lpstr>
      <vt:lpstr>CI/CD Push Model – Invoke Argo Sync explicitly</vt:lpstr>
      <vt:lpstr>ArgoCD Components – API Server</vt:lpstr>
      <vt:lpstr>ArgoCD Components – Repository Server</vt:lpstr>
      <vt:lpstr>ArgoCD Components – Application Controller</vt:lpstr>
      <vt:lpstr>ArgoCD Components – ApplicationSet controller</vt:lpstr>
      <vt:lpstr>ArgoCD Components – Notifications Controller</vt:lpstr>
      <vt:lpstr>ArgoCD Installation Demo</vt:lpstr>
      <vt:lpstr>ArgoCD App Basic Example - Deploy from git</vt:lpstr>
      <vt:lpstr>ArgoCD App – Deploy from helm registry</vt:lpstr>
      <vt:lpstr>ArgoCD App – Deploy Helm chart in a GitOps Native fashion</vt:lpstr>
      <vt:lpstr>ArgoCD App – Multiple sources (BETA Feature added in v2.6) Example1: Deploy from helm registry with git-hosted values</vt:lpstr>
      <vt:lpstr>ArgoCD App – Multiple sources (BETA Feature added in v2.6) Example 2: Override Resources</vt:lpstr>
      <vt:lpstr>ArgoCD Applications Demo</vt:lpstr>
      <vt:lpstr>ApplicationSet – List Generator</vt:lpstr>
      <vt:lpstr>ApplicationSet – Cluster Generator</vt:lpstr>
      <vt:lpstr>ApplicationSet – Git Generator</vt:lpstr>
      <vt:lpstr>ApplicationSet – Matrix Generator</vt:lpstr>
      <vt:lpstr>ArgoCD Applicationset Demo</vt:lpstr>
      <vt:lpstr>Helm Chart Apps - Hooks</vt:lpstr>
      <vt:lpstr>Helm chart App – Supported Hooks</vt:lpstr>
      <vt:lpstr>Webhooks and Manifest Path Annotation</vt:lpstr>
      <vt:lpstr>Webhooks and Manifest Path Annotation [Contd..]</vt:lpstr>
      <vt:lpstr> ArgoCD Feature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ArgoCD</dc:title>
  <dc:creator>RAMAN N</dc:creator>
  <cp:revision>1</cp:revision>
  <dcterms:created xsi:type="dcterms:W3CDTF">2023-05-11T07:31:23Z</dcterms:created>
  <dcterms:modified xsi:type="dcterms:W3CDTF">2023-05-27T04:44:27Z</dcterms:modified>
</cp:coreProperties>
</file>